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12192000" cy="6858000"/>
  <p:notesSz cx="6858000" cy="9144000"/>
  <p:embeddedFontLst>
    <p:embeddedFont>
      <p:font typeface="Lexend"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SHAL HUGA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EF75B5-07F1-433B-AF26-D2C31DCE0552}">
  <a:tblStyle styleId="{7DEF75B5-07F1-433B-AF26-D2C31DCE05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941297-FE98-42E7-A0B4-019B974FFA1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8-27T20:24:48.292" idx="1">
    <p:pos x="287" y="105"/>
    <p:text>@vishalhugar.ae21@rvce.edu.in
_Assigned to vishalhugar.ae21@rvce.edu.in_</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8-27T20:31:37.540" idx="2">
    <p:pos x="3662" y="3235"/>
    <p:text>@pratikbmatt.ae21@rvce.edu.in
maybe add some new figures updated that look solpa better
_Assigned to pratikbmatt.ae21@rvce.edu.in_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f3b00d775_1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ef3b00d775_1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f6d11059dc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2f6d11059d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ed4c3429d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eed4c3429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eed4c3429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eed4c3429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ed4c3429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2eed4c3429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f3b00d775_9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ef3b00d775_9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6d11059d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f6d11059d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f3b00d775_9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ef3b00d775_9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ef3b00d775_9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ef3b00d775_9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ef3b00d775_9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ef3b00d775_9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f6d11059dc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f6d11059dc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6d11059dc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2f6d11059d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f6d11059dc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2f6d11059dc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6d11059dc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2f6d11059dc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f6d11059dc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f6d11059dc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ed4c3429d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eed4c3429d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ed4c3429d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eed4c3429d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eed4c3429d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eed4c3429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eed4c3429d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2eed4c3429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f6f39f0937_5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f6f39f0937_5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2f6f39f0937_5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ed4c3429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g2eed4c3429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f6f39f0937_5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f6f39f0937_5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f6f39f0937_5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f589236ec_2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2ef589236ec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f589236ec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2ef589236ec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ef589236ec_2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ef589236ec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ef589236ec_2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ef589236ec_2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f589236ec_2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ef589236ec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ef589236ec_2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ef589236ec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ef589236ec_2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ef589236ec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6f39f0937_3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f6f39f0937_3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f6f39f0937_3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f6f39f0937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f6f39f0937_3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f6f39f0937_3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ed4c3429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g2eed4c3429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6f39f0937_3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f6f39f0937_3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2f6f39f0937_3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f6d11059dc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f6d11059dc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2f6d11059dc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f6d11059dc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f6d11059dc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f6d11059dc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f6d11059dc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f6d11059dc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f6d11059dc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ef589236ec_2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ef589236ec_2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ef589236ec_2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f6d11059dc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f6d11059dc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2f6d11059dc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f6f39f0937_3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2f6f39f0937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ef4f223c1d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ef4f223c1d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ef4f223c1d_1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eed4c3429d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eed4c3429d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6ce7b670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6ce7b670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2f6ce7b6700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6d11059d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g2f6d11059d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f6f39f0937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f6f39f0937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2f6f39f0937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ef4f223c1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ef4f223c1d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2ef4f223c1d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ef4f223c1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ef4f223c1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2ef4f223c1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ef4f223c1d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ef4f223c1d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2ef4f223c1d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ef4f223c1d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ef4f223c1d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ef4f223c1d_1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f6f39f0937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f6f39f0937_1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2f6f39f0937_1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f6f39f0937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f6f39f0937_8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2f6f39f0937_8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f6d11059dc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2f6d11059d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f6e111870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f6e111870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2f6e111870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6e111870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f6e1118703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2f6e1118703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f6d11059d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2f6d11059d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f6f39f0937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f6f39f0937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2f6f39f0937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f6f39f0937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f6f39f0937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2f6f39f0937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f6f39f0937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f6f39f0937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2f6f39f0937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f6f39f0937_4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f6f39f0937_4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2f6f39f0937_4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f6f39f0937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f6f39f0937_4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2f6f39f0937_4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f6f39f0937_4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f6f39f0937_4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2f6f39f0937_4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f6f39f0937_4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f6f39f0937_4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2f6f39f0937_4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f6f39f0937_4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f6f39f0937_4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2f6f39f0937_4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6f39f0937_4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f6f39f0937_4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f6f39f0937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f6f39f0937_1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2f6f39f0937_1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f6f39f0937_5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f6f39f0937_5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f6f39f0937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f6f39f0937_1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2f6f39f0937_1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f6f39f0937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f6f39f0937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g2f6f39f0937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f6f39f0937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f6f39f0937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2f6f39f0937_1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f6f39f0937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f6f39f0937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2f6f39f0937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f6f39f0937_4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f6f39f0937_4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2f6f39f0937_4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f6f39f0937_4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f6f39f0937_4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2f6f39f0937_4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f6e111870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f6e1118703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2f6e1118703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f6e1118703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f6e1118703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f6e1118703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f6e111870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f6e111870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g2f6e1118703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f6e1118703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f6e1118703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2f6e1118703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ed4c3429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2eed4c3429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ef589236ec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ef589236ec_2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2ef589236ec_2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ed4c3429d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eed4c3429d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2"/>
        <p:cNvGrpSpPr/>
        <p:nvPr/>
      </p:nvGrpSpPr>
      <p:grpSpPr>
        <a:xfrm>
          <a:off x="0" y="0"/>
          <a:ext cx="0" cy="0"/>
          <a:chOff x="0" y="0"/>
          <a:chExt cx="0" cy="0"/>
        </a:xfrm>
      </p:grpSpPr>
      <p:sp>
        <p:nvSpPr>
          <p:cNvPr id="23" name="Google Shape;23;p2"/>
          <p:cNvSpPr txBox="1">
            <a:spLocks noGrp="1"/>
          </p:cNvSpPr>
          <p:nvPr>
            <p:ph type="ctrTitle"/>
          </p:nvPr>
        </p:nvSpPr>
        <p:spPr>
          <a:xfrm>
            <a:off x="457320" y="1828610"/>
            <a:ext cx="11286635" cy="6093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4400" b="0">
                <a:solidFill>
                  <a:schemeClr val="dk2"/>
                </a:solidFill>
              </a:defRPr>
            </a:lvl1pPr>
            <a:lvl2pPr lvl="1" algn="l">
              <a:lnSpc>
                <a:spcPct val="122222"/>
              </a:lnSpc>
              <a:spcBef>
                <a:spcPts val="0"/>
              </a:spcBef>
              <a:spcAft>
                <a:spcPts val="0"/>
              </a:spcAft>
              <a:buSzPts val="1400"/>
              <a:buNone/>
              <a:defRPr/>
            </a:lvl2pPr>
            <a:lvl3pPr lvl="2" algn="l">
              <a:lnSpc>
                <a:spcPct val="122222"/>
              </a:lnSpc>
              <a:spcBef>
                <a:spcPts val="0"/>
              </a:spcBef>
              <a:spcAft>
                <a:spcPts val="0"/>
              </a:spcAft>
              <a:buSzPts val="1400"/>
              <a:buNone/>
              <a:defRPr/>
            </a:lvl3pPr>
            <a:lvl4pPr lvl="3" algn="l">
              <a:lnSpc>
                <a:spcPct val="122222"/>
              </a:lnSpc>
              <a:spcBef>
                <a:spcPts val="0"/>
              </a:spcBef>
              <a:spcAft>
                <a:spcPts val="0"/>
              </a:spcAft>
              <a:buSzPts val="1400"/>
              <a:buNone/>
              <a:defRPr/>
            </a:lvl4pPr>
            <a:lvl5pPr lvl="4" algn="l">
              <a:lnSpc>
                <a:spcPct val="122222"/>
              </a:lnSpc>
              <a:spcBef>
                <a:spcPts val="0"/>
              </a:spcBef>
              <a:spcAft>
                <a:spcPts val="0"/>
              </a:spcAft>
              <a:buSzPts val="1400"/>
              <a:buNone/>
              <a:defRPr/>
            </a:lvl5pPr>
            <a:lvl6pPr lvl="5" algn="l">
              <a:lnSpc>
                <a:spcPct val="122222"/>
              </a:lnSpc>
              <a:spcBef>
                <a:spcPts val="0"/>
              </a:spcBef>
              <a:spcAft>
                <a:spcPts val="0"/>
              </a:spcAft>
              <a:buSzPts val="1400"/>
              <a:buNone/>
              <a:defRPr/>
            </a:lvl6pPr>
            <a:lvl7pPr lvl="6" algn="l">
              <a:lnSpc>
                <a:spcPct val="122222"/>
              </a:lnSpc>
              <a:spcBef>
                <a:spcPts val="0"/>
              </a:spcBef>
              <a:spcAft>
                <a:spcPts val="0"/>
              </a:spcAft>
              <a:buSzPts val="1400"/>
              <a:buNone/>
              <a:defRPr/>
            </a:lvl7pPr>
            <a:lvl8pPr lvl="7" algn="l">
              <a:lnSpc>
                <a:spcPct val="122222"/>
              </a:lnSpc>
              <a:spcBef>
                <a:spcPts val="0"/>
              </a:spcBef>
              <a:spcAft>
                <a:spcPts val="0"/>
              </a:spcAft>
              <a:buSzPts val="1400"/>
              <a:buNone/>
              <a:defRPr/>
            </a:lvl8pPr>
            <a:lvl9pPr lvl="8" algn="l">
              <a:lnSpc>
                <a:spcPct val="122222"/>
              </a:lnSpc>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457320" y="4688336"/>
            <a:ext cx="11286635" cy="3323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2160"/>
              <a:buFont typeface="Noto Sans Symbols"/>
              <a:buNone/>
              <a:defRPr sz="2400" b="0">
                <a:solidFill>
                  <a:srgbClr val="394A59"/>
                </a:solidFill>
              </a:defRPr>
            </a:lvl1pPr>
            <a:lvl2pPr lvl="1" algn="l">
              <a:lnSpc>
                <a:spcPct val="100000"/>
              </a:lnSpc>
              <a:spcBef>
                <a:spcPts val="600"/>
              </a:spcBef>
              <a:spcAft>
                <a:spcPts val="0"/>
              </a:spcAft>
              <a:buSzPts val="1530"/>
              <a:buChar char="-"/>
              <a:defRPr/>
            </a:lvl2pPr>
            <a:lvl3pPr lvl="2" algn="l">
              <a:lnSpc>
                <a:spcPct val="100000"/>
              </a:lnSpc>
              <a:spcBef>
                <a:spcPts val="600"/>
              </a:spcBef>
              <a:spcAft>
                <a:spcPts val="0"/>
              </a:spcAft>
              <a:buSzPts val="1530"/>
              <a:buChar char="•"/>
              <a:defRPr/>
            </a:lvl3pPr>
            <a:lvl4pPr lvl="3" algn="l">
              <a:lnSpc>
                <a:spcPct val="100000"/>
              </a:lnSpc>
              <a:spcBef>
                <a:spcPts val="600"/>
              </a:spcBef>
              <a:spcAft>
                <a:spcPts val="0"/>
              </a:spcAft>
              <a:buSzPts val="1350"/>
              <a:buChar char="o"/>
              <a:defRPr/>
            </a:lvl4pPr>
            <a:lvl5pPr lvl="4" algn="l">
              <a:lnSpc>
                <a:spcPct val="100000"/>
              </a:lnSpc>
              <a:spcBef>
                <a:spcPts val="600"/>
              </a:spcBef>
              <a:spcAft>
                <a:spcPts val="0"/>
              </a:spcAft>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grpSp>
        <p:nvGrpSpPr>
          <p:cNvPr id="25" name="Google Shape;25;p2"/>
          <p:cNvGrpSpPr/>
          <p:nvPr/>
        </p:nvGrpSpPr>
        <p:grpSpPr>
          <a:xfrm>
            <a:off x="-1" y="6805864"/>
            <a:ext cx="12191455" cy="61661"/>
            <a:chOff x="0" y="1109918"/>
            <a:chExt cx="12130425" cy="4436296"/>
          </a:xfrm>
        </p:grpSpPr>
        <p:sp>
          <p:nvSpPr>
            <p:cNvPr id="26" name="Google Shape;26;p2"/>
            <p:cNvSpPr/>
            <p:nvPr/>
          </p:nvSpPr>
          <p:spPr>
            <a:xfrm>
              <a:off x="0" y="1109919"/>
              <a:ext cx="1353312" cy="4436295"/>
            </a:xfrm>
            <a:prstGeom prst="rect">
              <a:avLst/>
            </a:prstGeom>
            <a:solidFill>
              <a:srgbClr val="0B5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7" name="Google Shape;27;p2"/>
            <p:cNvSpPr/>
            <p:nvPr/>
          </p:nvSpPr>
          <p:spPr>
            <a:xfrm>
              <a:off x="1349720" y="1109918"/>
              <a:ext cx="1353312" cy="4436295"/>
            </a:xfrm>
            <a:prstGeom prst="rect">
              <a:avLst/>
            </a:prstGeom>
            <a:solidFill>
              <a:srgbClr val="2777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8" name="Google Shape;28;p2"/>
            <p:cNvSpPr/>
            <p:nvPr/>
          </p:nvSpPr>
          <p:spPr>
            <a:xfrm>
              <a:off x="2692580" y="1109918"/>
              <a:ext cx="1353312" cy="4436295"/>
            </a:xfrm>
            <a:prstGeom prst="rect">
              <a:avLst/>
            </a:prstGeom>
            <a:solidFill>
              <a:srgbClr val="1592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9" name="Google Shape;29;p2"/>
            <p:cNvSpPr/>
            <p:nvPr/>
          </p:nvSpPr>
          <p:spPr>
            <a:xfrm>
              <a:off x="4038707" y="1109918"/>
              <a:ext cx="1353312" cy="4436295"/>
            </a:xfrm>
            <a:prstGeom prst="rect">
              <a:avLst/>
            </a:prstGeom>
            <a:solidFill>
              <a:srgbClr val="2EA7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0" name="Google Shape;30;p2"/>
            <p:cNvSpPr/>
            <p:nvPr/>
          </p:nvSpPr>
          <p:spPr>
            <a:xfrm>
              <a:off x="5384058" y="1109918"/>
              <a:ext cx="1353312" cy="4436296"/>
            </a:xfrm>
            <a:prstGeom prst="rect">
              <a:avLst/>
            </a:prstGeom>
            <a:solidFill>
              <a:srgbClr val="87D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1" name="Google Shape;31;p2"/>
            <p:cNvSpPr/>
            <p:nvPr/>
          </p:nvSpPr>
          <p:spPr>
            <a:xfrm>
              <a:off x="6732035" y="1109918"/>
              <a:ext cx="1353312" cy="4436296"/>
            </a:xfrm>
            <a:prstGeom prst="rect">
              <a:avLst/>
            </a:prstGeom>
            <a:solidFill>
              <a:srgbClr val="D2EF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2" name="Google Shape;32;p2"/>
            <p:cNvSpPr/>
            <p:nvPr/>
          </p:nvSpPr>
          <p:spPr>
            <a:xfrm>
              <a:off x="8084858" y="1109918"/>
              <a:ext cx="1353312" cy="4436296"/>
            </a:xfrm>
            <a:prstGeom prst="rect">
              <a:avLst/>
            </a:prstGeom>
            <a:solidFill>
              <a:srgbClr val="0EAB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3" name="Google Shape;33;p2"/>
            <p:cNvSpPr/>
            <p:nvPr/>
          </p:nvSpPr>
          <p:spPr>
            <a:xfrm>
              <a:off x="9430985" y="1109918"/>
              <a:ext cx="1353312" cy="4436296"/>
            </a:xfrm>
            <a:prstGeom prst="rect">
              <a:avLst/>
            </a:prstGeom>
            <a:solidFill>
              <a:srgbClr val="24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4" name="Google Shape;34;p2"/>
            <p:cNvSpPr/>
            <p:nvPr/>
          </p:nvSpPr>
          <p:spPr>
            <a:xfrm>
              <a:off x="10777113" y="1109918"/>
              <a:ext cx="1353312" cy="4436296"/>
            </a:xfrm>
            <a:prstGeom prst="rect">
              <a:avLst/>
            </a:prstGeom>
            <a:solidFill>
              <a:srgbClr val="86D3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Content, Grey Line">
  <p:cSld name="1_Title, Content, Grey Line">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465229" y="179181"/>
            <a:ext cx="11279096" cy="64008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b="1"/>
            </a:lvl1pPr>
            <a:lvl2pPr lvl="1" algn="l">
              <a:lnSpc>
                <a:spcPct val="122222"/>
              </a:lnSpc>
              <a:spcBef>
                <a:spcPts val="0"/>
              </a:spcBef>
              <a:spcAft>
                <a:spcPts val="0"/>
              </a:spcAft>
              <a:buSzPts val="1400"/>
              <a:buNone/>
              <a:defRPr/>
            </a:lvl2pPr>
            <a:lvl3pPr lvl="2" algn="l">
              <a:lnSpc>
                <a:spcPct val="122222"/>
              </a:lnSpc>
              <a:spcBef>
                <a:spcPts val="0"/>
              </a:spcBef>
              <a:spcAft>
                <a:spcPts val="0"/>
              </a:spcAft>
              <a:buSzPts val="1400"/>
              <a:buNone/>
              <a:defRPr/>
            </a:lvl3pPr>
            <a:lvl4pPr lvl="3" algn="l">
              <a:lnSpc>
                <a:spcPct val="122222"/>
              </a:lnSpc>
              <a:spcBef>
                <a:spcPts val="0"/>
              </a:spcBef>
              <a:spcAft>
                <a:spcPts val="0"/>
              </a:spcAft>
              <a:buSzPts val="1400"/>
              <a:buNone/>
              <a:defRPr/>
            </a:lvl4pPr>
            <a:lvl5pPr lvl="4" algn="l">
              <a:lnSpc>
                <a:spcPct val="122222"/>
              </a:lnSpc>
              <a:spcBef>
                <a:spcPts val="0"/>
              </a:spcBef>
              <a:spcAft>
                <a:spcPts val="0"/>
              </a:spcAft>
              <a:buSzPts val="1400"/>
              <a:buNone/>
              <a:defRPr/>
            </a:lvl5pPr>
            <a:lvl6pPr lvl="5" algn="l">
              <a:lnSpc>
                <a:spcPct val="122222"/>
              </a:lnSpc>
              <a:spcBef>
                <a:spcPts val="0"/>
              </a:spcBef>
              <a:spcAft>
                <a:spcPts val="0"/>
              </a:spcAft>
              <a:buSzPts val="1400"/>
              <a:buNone/>
              <a:defRPr/>
            </a:lvl6pPr>
            <a:lvl7pPr lvl="6" algn="l">
              <a:lnSpc>
                <a:spcPct val="122222"/>
              </a:lnSpc>
              <a:spcBef>
                <a:spcPts val="0"/>
              </a:spcBef>
              <a:spcAft>
                <a:spcPts val="0"/>
              </a:spcAft>
              <a:buSzPts val="1400"/>
              <a:buNone/>
              <a:defRPr/>
            </a:lvl7pPr>
            <a:lvl8pPr lvl="7" algn="l">
              <a:lnSpc>
                <a:spcPct val="122222"/>
              </a:lnSpc>
              <a:spcBef>
                <a:spcPts val="0"/>
              </a:spcBef>
              <a:spcAft>
                <a:spcPts val="0"/>
              </a:spcAft>
              <a:buSzPts val="1400"/>
              <a:buNone/>
              <a:defRPr/>
            </a:lvl8pPr>
            <a:lvl9pPr lvl="8" algn="l">
              <a:lnSpc>
                <a:spcPct val="122222"/>
              </a:lnSpc>
              <a:spcBef>
                <a:spcPts val="0"/>
              </a:spcBef>
              <a:spcAft>
                <a:spcPts val="0"/>
              </a:spcAft>
              <a:buSzPts val="1400"/>
              <a:buNone/>
              <a:defRPr/>
            </a:lvl9pPr>
          </a:lstStyle>
          <a:p>
            <a:endParaRPr/>
          </a:p>
        </p:txBody>
      </p:sp>
      <p:sp>
        <p:nvSpPr>
          <p:cNvPr id="37" name="Google Shape;37;p3"/>
          <p:cNvSpPr txBox="1">
            <a:spLocks noGrp="1"/>
          </p:cNvSpPr>
          <p:nvPr>
            <p:ph type="sldNum" idx="12"/>
          </p:nvPr>
        </p:nvSpPr>
        <p:spPr>
          <a:xfrm>
            <a:off x="11271885" y="6577264"/>
            <a:ext cx="758190" cy="236134"/>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900" b="0" i="0" u="none" strike="noStrike" cap="none">
                <a:solidFill>
                  <a:srgbClr val="4F4F4F"/>
                </a:solidFill>
                <a:latin typeface="Arial"/>
                <a:ea typeface="Arial"/>
                <a:cs typeface="Arial"/>
                <a:sym typeface="Arial"/>
              </a:defRPr>
            </a:lvl1pPr>
            <a:lvl2pPr marL="0" marR="0" lvl="1" indent="0" algn="ctr" rtl="0">
              <a:spcBef>
                <a:spcPts val="0"/>
              </a:spcBef>
              <a:buNone/>
              <a:defRPr sz="900" b="0" i="0" u="none" strike="noStrike" cap="none">
                <a:solidFill>
                  <a:srgbClr val="4F4F4F"/>
                </a:solidFill>
                <a:latin typeface="Arial"/>
                <a:ea typeface="Arial"/>
                <a:cs typeface="Arial"/>
                <a:sym typeface="Arial"/>
              </a:defRPr>
            </a:lvl2pPr>
            <a:lvl3pPr marL="0" marR="0" lvl="2" indent="0" algn="ctr" rtl="0">
              <a:spcBef>
                <a:spcPts val="0"/>
              </a:spcBef>
              <a:buNone/>
              <a:defRPr sz="900" b="0" i="0" u="none" strike="noStrike" cap="none">
                <a:solidFill>
                  <a:srgbClr val="4F4F4F"/>
                </a:solidFill>
                <a:latin typeface="Arial"/>
                <a:ea typeface="Arial"/>
                <a:cs typeface="Arial"/>
                <a:sym typeface="Arial"/>
              </a:defRPr>
            </a:lvl3pPr>
            <a:lvl4pPr marL="0" marR="0" lvl="3" indent="0" algn="ctr" rtl="0">
              <a:spcBef>
                <a:spcPts val="0"/>
              </a:spcBef>
              <a:buNone/>
              <a:defRPr sz="900" b="0" i="0" u="none" strike="noStrike" cap="none">
                <a:solidFill>
                  <a:srgbClr val="4F4F4F"/>
                </a:solidFill>
                <a:latin typeface="Arial"/>
                <a:ea typeface="Arial"/>
                <a:cs typeface="Arial"/>
                <a:sym typeface="Arial"/>
              </a:defRPr>
            </a:lvl4pPr>
            <a:lvl5pPr marL="0" marR="0" lvl="4" indent="0" algn="ctr" rtl="0">
              <a:spcBef>
                <a:spcPts val="0"/>
              </a:spcBef>
              <a:buNone/>
              <a:defRPr sz="900" b="0" i="0" u="none" strike="noStrike" cap="none">
                <a:solidFill>
                  <a:srgbClr val="4F4F4F"/>
                </a:solidFill>
                <a:latin typeface="Arial"/>
                <a:ea typeface="Arial"/>
                <a:cs typeface="Arial"/>
                <a:sym typeface="Arial"/>
              </a:defRPr>
            </a:lvl5pPr>
            <a:lvl6pPr marL="0" marR="0" lvl="5" indent="0" algn="ctr" rtl="0">
              <a:spcBef>
                <a:spcPts val="0"/>
              </a:spcBef>
              <a:buNone/>
              <a:defRPr sz="900" b="0" i="0" u="none" strike="noStrike" cap="none">
                <a:solidFill>
                  <a:srgbClr val="4F4F4F"/>
                </a:solidFill>
                <a:latin typeface="Arial"/>
                <a:ea typeface="Arial"/>
                <a:cs typeface="Arial"/>
                <a:sym typeface="Arial"/>
              </a:defRPr>
            </a:lvl6pPr>
            <a:lvl7pPr marL="0" marR="0" lvl="6" indent="0" algn="ctr" rtl="0">
              <a:spcBef>
                <a:spcPts val="0"/>
              </a:spcBef>
              <a:buNone/>
              <a:defRPr sz="900" b="0" i="0" u="none" strike="noStrike" cap="none">
                <a:solidFill>
                  <a:srgbClr val="4F4F4F"/>
                </a:solidFill>
                <a:latin typeface="Arial"/>
                <a:ea typeface="Arial"/>
                <a:cs typeface="Arial"/>
                <a:sym typeface="Arial"/>
              </a:defRPr>
            </a:lvl7pPr>
            <a:lvl8pPr marL="0" marR="0" lvl="7" indent="0" algn="ctr" rtl="0">
              <a:spcBef>
                <a:spcPts val="0"/>
              </a:spcBef>
              <a:buNone/>
              <a:defRPr sz="900" b="0" i="0" u="none" strike="noStrike" cap="none">
                <a:solidFill>
                  <a:srgbClr val="4F4F4F"/>
                </a:solidFill>
                <a:latin typeface="Arial"/>
                <a:ea typeface="Arial"/>
                <a:cs typeface="Arial"/>
                <a:sym typeface="Arial"/>
              </a:defRPr>
            </a:lvl8pPr>
            <a:lvl9pPr marL="0" marR="0" lvl="8" indent="0" algn="ctr" rtl="0">
              <a:spcBef>
                <a:spcPts val="0"/>
              </a:spcBef>
              <a:buNone/>
              <a:defRPr sz="900" b="0" i="0" u="none" strike="noStrike" cap="none">
                <a:solidFill>
                  <a:srgbClr val="4F4F4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38" name="Google Shape;38;p3"/>
          <p:cNvCxnSpPr/>
          <p:nvPr/>
        </p:nvCxnSpPr>
        <p:spPr>
          <a:xfrm>
            <a:off x="353485" y="838724"/>
            <a:ext cx="11485033" cy="0"/>
          </a:xfrm>
          <a:prstGeom prst="straightConnector1">
            <a:avLst/>
          </a:prstGeom>
          <a:noFill/>
          <a:ln w="28575" cap="flat" cmpd="sng">
            <a:solidFill>
              <a:srgbClr val="B2B2B2"/>
            </a:solidFill>
            <a:prstDash val="solid"/>
            <a:round/>
            <a:headEnd type="none" w="sm" len="sm"/>
            <a:tailEnd type="none" w="sm" len="sm"/>
          </a:ln>
        </p:spPr>
      </p:cxnSp>
      <p:sp>
        <p:nvSpPr>
          <p:cNvPr id="39" name="Google Shape;39;p3"/>
          <p:cNvSpPr txBox="1">
            <a:spLocks noGrp="1"/>
          </p:cNvSpPr>
          <p:nvPr>
            <p:ph type="body" idx="1"/>
          </p:nvPr>
        </p:nvSpPr>
        <p:spPr>
          <a:xfrm>
            <a:off x="457201" y="914400"/>
            <a:ext cx="11279096" cy="5503863"/>
          </a:xfrm>
          <a:prstGeom prst="rect">
            <a:avLst/>
          </a:prstGeom>
          <a:noFill/>
          <a:ln>
            <a:noFill/>
          </a:ln>
        </p:spPr>
        <p:txBody>
          <a:bodyPr spcFirstLastPara="1" wrap="square" lIns="91425" tIns="45700" rIns="91425" bIns="45700" anchor="t" anchorCtr="0">
            <a:noAutofit/>
          </a:bodyPr>
          <a:lstStyle>
            <a:lvl1pPr marL="457200" lvl="0" indent="-331470" algn="l">
              <a:lnSpc>
                <a:spcPct val="100000"/>
              </a:lnSpc>
              <a:spcBef>
                <a:spcPts val="540"/>
              </a:spcBef>
              <a:spcAft>
                <a:spcPts val="0"/>
              </a:spcAft>
              <a:buSzPts val="1620"/>
              <a:buChar char="▪"/>
              <a:defRPr/>
            </a:lvl1pPr>
            <a:lvl2pPr marL="914400" lvl="1" indent="-325755" algn="l">
              <a:lnSpc>
                <a:spcPct val="100000"/>
              </a:lnSpc>
              <a:spcBef>
                <a:spcPts val="600"/>
              </a:spcBef>
              <a:spcAft>
                <a:spcPts val="0"/>
              </a:spcAft>
              <a:buSzPts val="1530"/>
              <a:buChar char="-"/>
              <a:defRPr/>
            </a:lvl2pPr>
            <a:lvl3pPr marL="1371600" lvl="2" indent="-325755" algn="l">
              <a:lnSpc>
                <a:spcPct val="100000"/>
              </a:lnSpc>
              <a:spcBef>
                <a:spcPts val="600"/>
              </a:spcBef>
              <a:spcAft>
                <a:spcPts val="0"/>
              </a:spcAft>
              <a:buSzPts val="1530"/>
              <a:buChar char="•"/>
              <a:defRPr/>
            </a:lvl3pPr>
            <a:lvl4pPr marL="1828800" lvl="3" indent="-314325" algn="l">
              <a:lnSpc>
                <a:spcPct val="100000"/>
              </a:lnSpc>
              <a:spcBef>
                <a:spcPts val="600"/>
              </a:spcBef>
              <a:spcAft>
                <a:spcPts val="0"/>
              </a:spcAft>
              <a:buSzPts val="1350"/>
              <a:buChar char="o"/>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Break">
  <p:cSld name="1_Section Break">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Content, Grey Line">
  <p:cSld name="Title, Subtitle, Content, Grey Line">
    <p:spTree>
      <p:nvGrpSpPr>
        <p:cNvPr id="1" name="Shape 41"/>
        <p:cNvGrpSpPr/>
        <p:nvPr/>
      </p:nvGrpSpPr>
      <p:grpSpPr>
        <a:xfrm>
          <a:off x="0" y="0"/>
          <a:ext cx="0" cy="0"/>
          <a:chOff x="0" y="0"/>
          <a:chExt cx="0" cy="0"/>
        </a:xfrm>
      </p:grpSpPr>
      <p:sp>
        <p:nvSpPr>
          <p:cNvPr id="42" name="Google Shape;42;p5"/>
          <p:cNvSpPr txBox="1">
            <a:spLocks noGrp="1"/>
          </p:cNvSpPr>
          <p:nvPr>
            <p:ph type="body" idx="1"/>
          </p:nvPr>
        </p:nvSpPr>
        <p:spPr>
          <a:xfrm>
            <a:off x="460374" y="845131"/>
            <a:ext cx="11360149" cy="34678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SzPts val="1800"/>
              <a:buNone/>
              <a:defRPr sz="2000" i="1">
                <a:solidFill>
                  <a:srgbClr val="0039A5"/>
                </a:solidFill>
              </a:defRPr>
            </a:lvl1pPr>
            <a:lvl2pPr marL="914400" lvl="1" indent="-325755" algn="l">
              <a:lnSpc>
                <a:spcPct val="100000"/>
              </a:lnSpc>
              <a:spcBef>
                <a:spcPts val="600"/>
              </a:spcBef>
              <a:spcAft>
                <a:spcPts val="0"/>
              </a:spcAft>
              <a:buSzPts val="1530"/>
              <a:buChar char="-"/>
              <a:defRPr sz="1800"/>
            </a:lvl2pPr>
            <a:lvl3pPr marL="1371600" lvl="2" indent="-314960" algn="l">
              <a:lnSpc>
                <a:spcPct val="100000"/>
              </a:lnSpc>
              <a:spcBef>
                <a:spcPts val="600"/>
              </a:spcBef>
              <a:spcAft>
                <a:spcPts val="0"/>
              </a:spcAft>
              <a:buSzPts val="1360"/>
              <a:buChar char="•"/>
              <a:defRPr sz="1600"/>
            </a:lvl3pPr>
            <a:lvl4pPr marL="1828800" lvl="3" indent="-295275" algn="l">
              <a:lnSpc>
                <a:spcPct val="100000"/>
              </a:lnSpc>
              <a:spcBef>
                <a:spcPts val="600"/>
              </a:spcBef>
              <a:spcAft>
                <a:spcPts val="0"/>
              </a:spcAft>
              <a:buSzPts val="1050"/>
              <a:buChar char="o"/>
              <a:defRPr sz="1400"/>
            </a:lvl4pPr>
            <a:lvl5pPr marL="2286000" lvl="4" indent="-304800" algn="l">
              <a:lnSpc>
                <a:spcPct val="100000"/>
              </a:lnSpc>
              <a:spcBef>
                <a:spcPts val="60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60375" y="1365484"/>
            <a:ext cx="11360150" cy="5156873"/>
          </a:xfrm>
          <a:prstGeom prst="rect">
            <a:avLst/>
          </a:prstGeom>
          <a:noFill/>
          <a:ln>
            <a:noFill/>
          </a:ln>
        </p:spPr>
        <p:txBody>
          <a:bodyPr spcFirstLastPara="1" wrap="square" lIns="91425" tIns="45700" rIns="91425" bIns="45700" anchor="t" anchorCtr="0">
            <a:noAutofit/>
          </a:bodyPr>
          <a:lstStyle>
            <a:lvl1pPr marL="457200" lvl="0" indent="-331470" algn="l">
              <a:lnSpc>
                <a:spcPct val="100000"/>
              </a:lnSpc>
              <a:spcBef>
                <a:spcPts val="540"/>
              </a:spcBef>
              <a:spcAft>
                <a:spcPts val="0"/>
              </a:spcAft>
              <a:buSzPts val="1620"/>
              <a:buChar char="▪"/>
              <a:defRPr/>
            </a:lvl1pPr>
            <a:lvl2pPr marL="914400" lvl="1" indent="-325755" algn="l">
              <a:lnSpc>
                <a:spcPct val="100000"/>
              </a:lnSpc>
              <a:spcBef>
                <a:spcPts val="600"/>
              </a:spcBef>
              <a:spcAft>
                <a:spcPts val="0"/>
              </a:spcAft>
              <a:buSzPts val="1530"/>
              <a:buChar char="-"/>
              <a:defRPr/>
            </a:lvl2pPr>
            <a:lvl3pPr marL="1371600" lvl="2" indent="-325755" algn="l">
              <a:lnSpc>
                <a:spcPct val="100000"/>
              </a:lnSpc>
              <a:spcBef>
                <a:spcPts val="600"/>
              </a:spcBef>
              <a:spcAft>
                <a:spcPts val="0"/>
              </a:spcAft>
              <a:buSzPts val="1530"/>
              <a:buChar char="•"/>
              <a:defRPr/>
            </a:lvl3pPr>
            <a:lvl4pPr marL="1828800" lvl="3" indent="-314325" algn="l">
              <a:lnSpc>
                <a:spcPct val="100000"/>
              </a:lnSpc>
              <a:spcBef>
                <a:spcPts val="600"/>
              </a:spcBef>
              <a:spcAft>
                <a:spcPts val="0"/>
              </a:spcAft>
              <a:buSzPts val="1350"/>
              <a:buChar char="o"/>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5"/>
          <p:cNvSpPr txBox="1">
            <a:spLocks noGrp="1"/>
          </p:cNvSpPr>
          <p:nvPr>
            <p:ph type="title"/>
          </p:nvPr>
        </p:nvSpPr>
        <p:spPr>
          <a:xfrm>
            <a:off x="465229" y="179181"/>
            <a:ext cx="11355294" cy="64008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b="1"/>
            </a:lvl1pPr>
            <a:lvl2pPr lvl="1" algn="l">
              <a:lnSpc>
                <a:spcPct val="122222"/>
              </a:lnSpc>
              <a:spcBef>
                <a:spcPts val="0"/>
              </a:spcBef>
              <a:spcAft>
                <a:spcPts val="0"/>
              </a:spcAft>
              <a:buSzPts val="1400"/>
              <a:buNone/>
              <a:defRPr/>
            </a:lvl2pPr>
            <a:lvl3pPr lvl="2" algn="l">
              <a:lnSpc>
                <a:spcPct val="122222"/>
              </a:lnSpc>
              <a:spcBef>
                <a:spcPts val="0"/>
              </a:spcBef>
              <a:spcAft>
                <a:spcPts val="0"/>
              </a:spcAft>
              <a:buSzPts val="1400"/>
              <a:buNone/>
              <a:defRPr/>
            </a:lvl3pPr>
            <a:lvl4pPr lvl="3" algn="l">
              <a:lnSpc>
                <a:spcPct val="122222"/>
              </a:lnSpc>
              <a:spcBef>
                <a:spcPts val="0"/>
              </a:spcBef>
              <a:spcAft>
                <a:spcPts val="0"/>
              </a:spcAft>
              <a:buSzPts val="1400"/>
              <a:buNone/>
              <a:defRPr/>
            </a:lvl4pPr>
            <a:lvl5pPr lvl="4" algn="l">
              <a:lnSpc>
                <a:spcPct val="122222"/>
              </a:lnSpc>
              <a:spcBef>
                <a:spcPts val="0"/>
              </a:spcBef>
              <a:spcAft>
                <a:spcPts val="0"/>
              </a:spcAft>
              <a:buSzPts val="1400"/>
              <a:buNone/>
              <a:defRPr/>
            </a:lvl5pPr>
            <a:lvl6pPr lvl="5" algn="l">
              <a:lnSpc>
                <a:spcPct val="122222"/>
              </a:lnSpc>
              <a:spcBef>
                <a:spcPts val="0"/>
              </a:spcBef>
              <a:spcAft>
                <a:spcPts val="0"/>
              </a:spcAft>
              <a:buSzPts val="1400"/>
              <a:buNone/>
              <a:defRPr/>
            </a:lvl6pPr>
            <a:lvl7pPr lvl="6" algn="l">
              <a:lnSpc>
                <a:spcPct val="122222"/>
              </a:lnSpc>
              <a:spcBef>
                <a:spcPts val="0"/>
              </a:spcBef>
              <a:spcAft>
                <a:spcPts val="0"/>
              </a:spcAft>
              <a:buSzPts val="1400"/>
              <a:buNone/>
              <a:defRPr/>
            </a:lvl7pPr>
            <a:lvl8pPr lvl="7" algn="l">
              <a:lnSpc>
                <a:spcPct val="122222"/>
              </a:lnSpc>
              <a:spcBef>
                <a:spcPts val="0"/>
              </a:spcBef>
              <a:spcAft>
                <a:spcPts val="0"/>
              </a:spcAft>
              <a:buSzPts val="1400"/>
              <a:buNone/>
              <a:defRPr/>
            </a:lvl8pPr>
            <a:lvl9pPr lvl="8" algn="l">
              <a:lnSpc>
                <a:spcPct val="122222"/>
              </a:lnSpc>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1271885" y="6577264"/>
            <a:ext cx="758190" cy="236134"/>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900">
                <a:solidFill>
                  <a:srgbClr val="4F4F4F"/>
                </a:solidFill>
                <a:latin typeface="Arial"/>
                <a:ea typeface="Arial"/>
                <a:cs typeface="Arial"/>
                <a:sym typeface="Arial"/>
              </a:defRPr>
            </a:lvl1pPr>
            <a:lvl2pPr marL="0" marR="0" lvl="1" indent="0" algn="ctr" rtl="0">
              <a:spcBef>
                <a:spcPts val="0"/>
              </a:spcBef>
              <a:buNone/>
              <a:defRPr sz="900">
                <a:solidFill>
                  <a:srgbClr val="4F4F4F"/>
                </a:solidFill>
                <a:latin typeface="Arial"/>
                <a:ea typeface="Arial"/>
                <a:cs typeface="Arial"/>
                <a:sym typeface="Arial"/>
              </a:defRPr>
            </a:lvl2pPr>
            <a:lvl3pPr marL="0" marR="0" lvl="2" indent="0" algn="ctr" rtl="0">
              <a:spcBef>
                <a:spcPts val="0"/>
              </a:spcBef>
              <a:buNone/>
              <a:defRPr sz="900">
                <a:solidFill>
                  <a:srgbClr val="4F4F4F"/>
                </a:solidFill>
                <a:latin typeface="Arial"/>
                <a:ea typeface="Arial"/>
                <a:cs typeface="Arial"/>
                <a:sym typeface="Arial"/>
              </a:defRPr>
            </a:lvl3pPr>
            <a:lvl4pPr marL="0" marR="0" lvl="3" indent="0" algn="ctr" rtl="0">
              <a:spcBef>
                <a:spcPts val="0"/>
              </a:spcBef>
              <a:buNone/>
              <a:defRPr sz="900">
                <a:solidFill>
                  <a:srgbClr val="4F4F4F"/>
                </a:solidFill>
                <a:latin typeface="Arial"/>
                <a:ea typeface="Arial"/>
                <a:cs typeface="Arial"/>
                <a:sym typeface="Arial"/>
              </a:defRPr>
            </a:lvl4pPr>
            <a:lvl5pPr marL="0" marR="0" lvl="4" indent="0" algn="ctr" rtl="0">
              <a:spcBef>
                <a:spcPts val="0"/>
              </a:spcBef>
              <a:buNone/>
              <a:defRPr sz="900">
                <a:solidFill>
                  <a:srgbClr val="4F4F4F"/>
                </a:solidFill>
                <a:latin typeface="Arial"/>
                <a:ea typeface="Arial"/>
                <a:cs typeface="Arial"/>
                <a:sym typeface="Arial"/>
              </a:defRPr>
            </a:lvl5pPr>
            <a:lvl6pPr marL="0" marR="0" lvl="5" indent="0" algn="ctr" rtl="0">
              <a:spcBef>
                <a:spcPts val="0"/>
              </a:spcBef>
              <a:buNone/>
              <a:defRPr sz="900">
                <a:solidFill>
                  <a:srgbClr val="4F4F4F"/>
                </a:solidFill>
                <a:latin typeface="Arial"/>
                <a:ea typeface="Arial"/>
                <a:cs typeface="Arial"/>
                <a:sym typeface="Arial"/>
              </a:defRPr>
            </a:lvl6pPr>
            <a:lvl7pPr marL="0" marR="0" lvl="6" indent="0" algn="ctr" rtl="0">
              <a:spcBef>
                <a:spcPts val="0"/>
              </a:spcBef>
              <a:buNone/>
              <a:defRPr sz="900">
                <a:solidFill>
                  <a:srgbClr val="4F4F4F"/>
                </a:solidFill>
                <a:latin typeface="Arial"/>
                <a:ea typeface="Arial"/>
                <a:cs typeface="Arial"/>
                <a:sym typeface="Arial"/>
              </a:defRPr>
            </a:lvl7pPr>
            <a:lvl8pPr marL="0" marR="0" lvl="7" indent="0" algn="ctr" rtl="0">
              <a:spcBef>
                <a:spcPts val="0"/>
              </a:spcBef>
              <a:buNone/>
              <a:defRPr sz="900">
                <a:solidFill>
                  <a:srgbClr val="4F4F4F"/>
                </a:solidFill>
                <a:latin typeface="Arial"/>
                <a:ea typeface="Arial"/>
                <a:cs typeface="Arial"/>
                <a:sym typeface="Arial"/>
              </a:defRPr>
            </a:lvl8pPr>
            <a:lvl9pPr marL="0" marR="0" lvl="8" indent="0" algn="ctr" rtl="0">
              <a:spcBef>
                <a:spcPts val="0"/>
              </a:spcBef>
              <a:buNone/>
              <a:defRPr sz="900">
                <a:solidFill>
                  <a:srgbClr val="4F4F4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46" name="Google Shape;46;p5"/>
          <p:cNvCxnSpPr/>
          <p:nvPr/>
        </p:nvCxnSpPr>
        <p:spPr>
          <a:xfrm>
            <a:off x="353485" y="838724"/>
            <a:ext cx="11485033" cy="0"/>
          </a:xfrm>
          <a:prstGeom prst="straightConnector1">
            <a:avLst/>
          </a:prstGeom>
          <a:noFill/>
          <a:ln w="28575" cap="flat" cmpd="sng">
            <a:solidFill>
              <a:srgbClr val="B2B2B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7"/>
        <p:cNvGrpSpPr/>
        <p:nvPr/>
      </p:nvGrpSpPr>
      <p:grpSpPr>
        <a:xfrm>
          <a:off x="0" y="0"/>
          <a:ext cx="0" cy="0"/>
          <a:chOff x="0" y="0"/>
          <a:chExt cx="0" cy="0"/>
        </a:xfrm>
      </p:grpSpPr>
      <p:sp>
        <p:nvSpPr>
          <p:cNvPr id="48" name="Google Shape;48;p6"/>
          <p:cNvSpPr txBox="1">
            <a:spLocks noGrp="1"/>
          </p:cNvSpPr>
          <p:nvPr>
            <p:ph type="body" idx="1"/>
          </p:nvPr>
        </p:nvSpPr>
        <p:spPr>
          <a:xfrm>
            <a:off x="0" y="3106229"/>
            <a:ext cx="12192000" cy="71527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200"/>
              </a:spcBef>
              <a:spcAft>
                <a:spcPts val="0"/>
              </a:spcAft>
              <a:buSzPts val="3600"/>
              <a:buFont typeface="Arial"/>
              <a:buNone/>
              <a:defRPr sz="4000" b="1">
                <a:solidFill>
                  <a:schemeClr val="accent1"/>
                </a:solidFill>
              </a:defRPr>
            </a:lvl1pPr>
            <a:lvl2pPr marL="914400" lvl="1" indent="-325755" algn="l">
              <a:lnSpc>
                <a:spcPct val="100000"/>
              </a:lnSpc>
              <a:spcBef>
                <a:spcPts val="600"/>
              </a:spcBef>
              <a:spcAft>
                <a:spcPts val="0"/>
              </a:spcAft>
              <a:buSzPts val="1530"/>
              <a:buChar char="-"/>
              <a:defRPr/>
            </a:lvl2pPr>
            <a:lvl3pPr marL="1371600" lvl="2" indent="-325755" algn="l">
              <a:lnSpc>
                <a:spcPct val="100000"/>
              </a:lnSpc>
              <a:spcBef>
                <a:spcPts val="600"/>
              </a:spcBef>
              <a:spcAft>
                <a:spcPts val="0"/>
              </a:spcAft>
              <a:buSzPts val="1530"/>
              <a:buChar char="•"/>
              <a:defRPr/>
            </a:lvl3pPr>
            <a:lvl4pPr marL="1828800" lvl="3" indent="-314325" algn="l">
              <a:lnSpc>
                <a:spcPct val="100000"/>
              </a:lnSpc>
              <a:spcBef>
                <a:spcPts val="600"/>
              </a:spcBef>
              <a:spcAft>
                <a:spcPts val="0"/>
              </a:spcAft>
              <a:buSzPts val="1350"/>
              <a:buChar char="o"/>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6"/>
          <p:cNvSpPr txBox="1">
            <a:spLocks noGrp="1"/>
          </p:cNvSpPr>
          <p:nvPr>
            <p:ph type="sldNum" idx="12"/>
          </p:nvPr>
        </p:nvSpPr>
        <p:spPr>
          <a:xfrm>
            <a:off x="11271885" y="6577264"/>
            <a:ext cx="758190" cy="236134"/>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900">
                <a:solidFill>
                  <a:srgbClr val="4F4F4F"/>
                </a:solidFill>
                <a:latin typeface="Arial"/>
                <a:ea typeface="Arial"/>
                <a:cs typeface="Arial"/>
                <a:sym typeface="Arial"/>
              </a:defRPr>
            </a:lvl1pPr>
            <a:lvl2pPr marL="0" marR="0" lvl="1" indent="0" algn="ctr" rtl="0">
              <a:spcBef>
                <a:spcPts val="0"/>
              </a:spcBef>
              <a:buNone/>
              <a:defRPr sz="900">
                <a:solidFill>
                  <a:srgbClr val="4F4F4F"/>
                </a:solidFill>
                <a:latin typeface="Arial"/>
                <a:ea typeface="Arial"/>
                <a:cs typeface="Arial"/>
                <a:sym typeface="Arial"/>
              </a:defRPr>
            </a:lvl2pPr>
            <a:lvl3pPr marL="0" marR="0" lvl="2" indent="0" algn="ctr" rtl="0">
              <a:spcBef>
                <a:spcPts val="0"/>
              </a:spcBef>
              <a:buNone/>
              <a:defRPr sz="900">
                <a:solidFill>
                  <a:srgbClr val="4F4F4F"/>
                </a:solidFill>
                <a:latin typeface="Arial"/>
                <a:ea typeface="Arial"/>
                <a:cs typeface="Arial"/>
                <a:sym typeface="Arial"/>
              </a:defRPr>
            </a:lvl3pPr>
            <a:lvl4pPr marL="0" marR="0" lvl="3" indent="0" algn="ctr" rtl="0">
              <a:spcBef>
                <a:spcPts val="0"/>
              </a:spcBef>
              <a:buNone/>
              <a:defRPr sz="900">
                <a:solidFill>
                  <a:srgbClr val="4F4F4F"/>
                </a:solidFill>
                <a:latin typeface="Arial"/>
                <a:ea typeface="Arial"/>
                <a:cs typeface="Arial"/>
                <a:sym typeface="Arial"/>
              </a:defRPr>
            </a:lvl4pPr>
            <a:lvl5pPr marL="0" marR="0" lvl="4" indent="0" algn="ctr" rtl="0">
              <a:spcBef>
                <a:spcPts val="0"/>
              </a:spcBef>
              <a:buNone/>
              <a:defRPr sz="900">
                <a:solidFill>
                  <a:srgbClr val="4F4F4F"/>
                </a:solidFill>
                <a:latin typeface="Arial"/>
                <a:ea typeface="Arial"/>
                <a:cs typeface="Arial"/>
                <a:sym typeface="Arial"/>
              </a:defRPr>
            </a:lvl5pPr>
            <a:lvl6pPr marL="0" marR="0" lvl="5" indent="0" algn="ctr" rtl="0">
              <a:spcBef>
                <a:spcPts val="0"/>
              </a:spcBef>
              <a:buNone/>
              <a:defRPr sz="900">
                <a:solidFill>
                  <a:srgbClr val="4F4F4F"/>
                </a:solidFill>
                <a:latin typeface="Arial"/>
                <a:ea typeface="Arial"/>
                <a:cs typeface="Arial"/>
                <a:sym typeface="Arial"/>
              </a:defRPr>
            </a:lvl6pPr>
            <a:lvl7pPr marL="0" marR="0" lvl="6" indent="0" algn="ctr" rtl="0">
              <a:spcBef>
                <a:spcPts val="0"/>
              </a:spcBef>
              <a:buNone/>
              <a:defRPr sz="900">
                <a:solidFill>
                  <a:srgbClr val="4F4F4F"/>
                </a:solidFill>
                <a:latin typeface="Arial"/>
                <a:ea typeface="Arial"/>
                <a:cs typeface="Arial"/>
                <a:sym typeface="Arial"/>
              </a:defRPr>
            </a:lvl7pPr>
            <a:lvl8pPr marL="0" marR="0" lvl="7" indent="0" algn="ctr" rtl="0">
              <a:spcBef>
                <a:spcPts val="0"/>
              </a:spcBef>
              <a:buNone/>
              <a:defRPr sz="900">
                <a:solidFill>
                  <a:srgbClr val="4F4F4F"/>
                </a:solidFill>
                <a:latin typeface="Arial"/>
                <a:ea typeface="Arial"/>
                <a:cs typeface="Arial"/>
                <a:sym typeface="Arial"/>
              </a:defRPr>
            </a:lvl8pPr>
            <a:lvl9pPr marL="0" marR="0" lvl="8" indent="0" algn="ctr" rtl="0">
              <a:spcBef>
                <a:spcPts val="0"/>
              </a:spcBef>
              <a:buNone/>
              <a:defRPr sz="900">
                <a:solidFill>
                  <a:srgbClr val="4F4F4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1011" y="192024"/>
            <a:ext cx="11273788" cy="64008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800" b="1" i="0" u="none" strike="noStrike" cap="none">
                <a:solidFill>
                  <a:schemeClr val="accent1"/>
                </a:solidFill>
                <a:latin typeface="Arial"/>
                <a:ea typeface="Arial"/>
                <a:cs typeface="Arial"/>
                <a:sym typeface="Arial"/>
              </a:defRPr>
            </a:lvl1pPr>
            <a:lvl2pPr marR="0" lvl="1"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2pPr>
            <a:lvl3pPr marR="0" lvl="2"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3pPr>
            <a:lvl4pPr marR="0" lvl="3"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4pPr>
            <a:lvl5pPr marR="0" lvl="4"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5pPr>
            <a:lvl6pPr marR="0" lvl="5"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6pPr>
            <a:lvl7pPr marR="0" lvl="6"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7pPr>
            <a:lvl8pPr marR="0" lvl="7"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8pPr>
            <a:lvl9pPr marR="0" lvl="8" algn="l" rtl="0">
              <a:lnSpc>
                <a:spcPct val="91666"/>
              </a:lnSpc>
              <a:spcBef>
                <a:spcPts val="0"/>
              </a:spcBef>
              <a:spcAft>
                <a:spcPts val="0"/>
              </a:spcAft>
              <a:buSzPts val="1400"/>
              <a:buNone/>
              <a:defRPr sz="2400" b="1"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61010" y="1013627"/>
            <a:ext cx="11273789" cy="547564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600"/>
              </a:spcBef>
              <a:spcAft>
                <a:spcPts val="0"/>
              </a:spcAft>
              <a:buClr>
                <a:schemeClr val="accent1"/>
              </a:buClr>
              <a:buSzPts val="1800"/>
              <a:buFont typeface="Noto Sans Symbols"/>
              <a:buChar char="▪"/>
              <a:defRPr sz="2000" b="0" i="0" u="none" strike="noStrike" cap="none">
                <a:solidFill>
                  <a:srgbClr val="3F3F3F"/>
                </a:solidFill>
                <a:latin typeface="Arial"/>
                <a:ea typeface="Arial"/>
                <a:cs typeface="Arial"/>
                <a:sym typeface="Arial"/>
              </a:defRPr>
            </a:lvl1pPr>
            <a:lvl2pPr marL="914400" marR="0" lvl="1" indent="-325755" algn="l" rtl="0">
              <a:lnSpc>
                <a:spcPct val="100000"/>
              </a:lnSpc>
              <a:spcBef>
                <a:spcPts val="600"/>
              </a:spcBef>
              <a:spcAft>
                <a:spcPts val="0"/>
              </a:spcAft>
              <a:buClr>
                <a:schemeClr val="accent1"/>
              </a:buClr>
              <a:buSzPts val="1530"/>
              <a:buFont typeface="Arial"/>
              <a:buChar char="-"/>
              <a:defRPr sz="1800" b="0" i="0" u="none" strike="noStrike" cap="none">
                <a:solidFill>
                  <a:srgbClr val="3F3F3F"/>
                </a:solidFill>
                <a:latin typeface="Arial"/>
                <a:ea typeface="Arial"/>
                <a:cs typeface="Arial"/>
                <a:sym typeface="Arial"/>
              </a:defRPr>
            </a:lvl2pPr>
            <a:lvl3pPr marL="1371600" marR="0" lvl="2" indent="-314960" algn="l" rtl="0">
              <a:lnSpc>
                <a:spcPct val="100000"/>
              </a:lnSpc>
              <a:spcBef>
                <a:spcPts val="600"/>
              </a:spcBef>
              <a:spcAft>
                <a:spcPts val="0"/>
              </a:spcAft>
              <a:buClr>
                <a:schemeClr val="accent1"/>
              </a:buClr>
              <a:buSzPts val="1360"/>
              <a:buFont typeface="Arial"/>
              <a:buChar char="•"/>
              <a:defRPr sz="1600" b="0" i="0" u="none" strike="noStrike" cap="none">
                <a:solidFill>
                  <a:srgbClr val="3F3F3F"/>
                </a:solidFill>
                <a:latin typeface="Arial"/>
                <a:ea typeface="Arial"/>
                <a:cs typeface="Arial"/>
                <a:sym typeface="Arial"/>
              </a:defRPr>
            </a:lvl3pPr>
            <a:lvl4pPr marL="1828800" marR="0" lvl="3" indent="-295275" algn="l" rtl="0">
              <a:lnSpc>
                <a:spcPct val="100000"/>
              </a:lnSpc>
              <a:spcBef>
                <a:spcPts val="600"/>
              </a:spcBef>
              <a:spcAft>
                <a:spcPts val="0"/>
              </a:spcAft>
              <a:buClr>
                <a:schemeClr val="accent1"/>
              </a:buClr>
              <a:buSzPts val="1050"/>
              <a:buFont typeface="Courier New"/>
              <a:buChar char="o"/>
              <a:defRPr sz="1400" b="0" i="0" u="none" strike="noStrike" cap="none">
                <a:solidFill>
                  <a:srgbClr val="3F3F3F"/>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rgbClr val="3F3F3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2" name="Google Shape;12;p1"/>
          <p:cNvGrpSpPr/>
          <p:nvPr/>
        </p:nvGrpSpPr>
        <p:grpSpPr>
          <a:xfrm>
            <a:off x="-1" y="6805864"/>
            <a:ext cx="12191455" cy="61661"/>
            <a:chOff x="0" y="1109918"/>
            <a:chExt cx="12130425" cy="4436296"/>
          </a:xfrm>
        </p:grpSpPr>
        <p:sp>
          <p:nvSpPr>
            <p:cNvPr id="13" name="Google Shape;13;p1"/>
            <p:cNvSpPr/>
            <p:nvPr/>
          </p:nvSpPr>
          <p:spPr>
            <a:xfrm>
              <a:off x="0" y="1109919"/>
              <a:ext cx="1353312" cy="4436295"/>
            </a:xfrm>
            <a:prstGeom prst="rect">
              <a:avLst/>
            </a:prstGeom>
            <a:solidFill>
              <a:srgbClr val="0B5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4" name="Google Shape;14;p1"/>
            <p:cNvSpPr/>
            <p:nvPr/>
          </p:nvSpPr>
          <p:spPr>
            <a:xfrm>
              <a:off x="1349720" y="1109918"/>
              <a:ext cx="1353312" cy="4436295"/>
            </a:xfrm>
            <a:prstGeom prst="rect">
              <a:avLst/>
            </a:prstGeom>
            <a:solidFill>
              <a:srgbClr val="2777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5" name="Google Shape;15;p1"/>
            <p:cNvSpPr/>
            <p:nvPr/>
          </p:nvSpPr>
          <p:spPr>
            <a:xfrm>
              <a:off x="2692580" y="1109918"/>
              <a:ext cx="1353312" cy="4436295"/>
            </a:xfrm>
            <a:prstGeom prst="rect">
              <a:avLst/>
            </a:prstGeom>
            <a:solidFill>
              <a:srgbClr val="1592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6" name="Google Shape;16;p1"/>
            <p:cNvSpPr/>
            <p:nvPr/>
          </p:nvSpPr>
          <p:spPr>
            <a:xfrm>
              <a:off x="4038707" y="1109918"/>
              <a:ext cx="1353312" cy="4436295"/>
            </a:xfrm>
            <a:prstGeom prst="rect">
              <a:avLst/>
            </a:prstGeom>
            <a:solidFill>
              <a:srgbClr val="2EA7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7" name="Google Shape;17;p1"/>
            <p:cNvSpPr/>
            <p:nvPr/>
          </p:nvSpPr>
          <p:spPr>
            <a:xfrm>
              <a:off x="5384058" y="1109918"/>
              <a:ext cx="1353312" cy="4436296"/>
            </a:xfrm>
            <a:prstGeom prst="rect">
              <a:avLst/>
            </a:prstGeom>
            <a:solidFill>
              <a:srgbClr val="87D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8" name="Google Shape;18;p1"/>
            <p:cNvSpPr/>
            <p:nvPr/>
          </p:nvSpPr>
          <p:spPr>
            <a:xfrm>
              <a:off x="6732035" y="1109918"/>
              <a:ext cx="1353312" cy="4436296"/>
            </a:xfrm>
            <a:prstGeom prst="rect">
              <a:avLst/>
            </a:prstGeom>
            <a:solidFill>
              <a:srgbClr val="D2EF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9" name="Google Shape;19;p1"/>
            <p:cNvSpPr/>
            <p:nvPr/>
          </p:nvSpPr>
          <p:spPr>
            <a:xfrm>
              <a:off x="8084858" y="1109918"/>
              <a:ext cx="1353312" cy="4436296"/>
            </a:xfrm>
            <a:prstGeom prst="rect">
              <a:avLst/>
            </a:prstGeom>
            <a:solidFill>
              <a:srgbClr val="0EAB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0" name="Google Shape;20;p1"/>
            <p:cNvSpPr/>
            <p:nvPr/>
          </p:nvSpPr>
          <p:spPr>
            <a:xfrm>
              <a:off x="9430985" y="1109918"/>
              <a:ext cx="1353312" cy="4436296"/>
            </a:xfrm>
            <a:prstGeom prst="rect">
              <a:avLst/>
            </a:prstGeom>
            <a:solidFill>
              <a:srgbClr val="24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1" name="Google Shape;21;p1"/>
            <p:cNvSpPr/>
            <p:nvPr/>
          </p:nvSpPr>
          <p:spPr>
            <a:xfrm>
              <a:off x="10777113" y="1109918"/>
              <a:ext cx="1353312" cy="4436296"/>
            </a:xfrm>
            <a:prstGeom prst="rect">
              <a:avLst/>
            </a:prstGeom>
            <a:solidFill>
              <a:srgbClr val="86D3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NAZDiVMZPW6UjAks4y20vonrnBeFz93h/vie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7"/>
          <p:cNvSpPr txBox="1">
            <a:spLocks noGrp="1"/>
          </p:cNvSpPr>
          <p:nvPr>
            <p:ph type="ctrTitle"/>
          </p:nvPr>
        </p:nvSpPr>
        <p:spPr>
          <a:xfrm>
            <a:off x="238126" y="4394834"/>
            <a:ext cx="11286635" cy="6093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800"/>
              <a:t>    </a:t>
            </a:r>
            <a:endParaRPr/>
          </a:p>
        </p:txBody>
      </p:sp>
      <p:sp>
        <p:nvSpPr>
          <p:cNvPr id="56" name="Google Shape;56;p7"/>
          <p:cNvSpPr txBox="1">
            <a:spLocks noGrp="1"/>
          </p:cNvSpPr>
          <p:nvPr>
            <p:ph type="subTitle" idx="4294967295"/>
          </p:nvPr>
        </p:nvSpPr>
        <p:spPr>
          <a:xfrm>
            <a:off x="441326" y="4324888"/>
            <a:ext cx="11286635" cy="8863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Noto Sans Symbols"/>
              <a:buNone/>
            </a:pPr>
            <a:r>
              <a:rPr lang="en-US" b="1"/>
              <a:t>August </a:t>
            </a:r>
            <a:r>
              <a:rPr lang="en-US" sz="2000" b="1" i="0" u="none" strike="noStrike" cap="none">
                <a:solidFill>
                  <a:srgbClr val="3F3F3F"/>
                </a:solidFill>
                <a:latin typeface="Arial"/>
                <a:ea typeface="Arial"/>
                <a:cs typeface="Arial"/>
                <a:sym typeface="Arial"/>
              </a:rPr>
              <a:t>2024</a:t>
            </a:r>
            <a:endParaRPr/>
          </a:p>
        </p:txBody>
      </p:sp>
      <p:sp>
        <p:nvSpPr>
          <p:cNvPr id="57" name="Google Shape;57;p7"/>
          <p:cNvSpPr/>
          <p:nvPr/>
        </p:nvSpPr>
        <p:spPr>
          <a:xfrm>
            <a:off x="441326" y="1791036"/>
            <a:ext cx="1128663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9A6"/>
              </a:buClr>
              <a:buSzPts val="2400"/>
              <a:buFont typeface="Arial"/>
              <a:buNone/>
            </a:pPr>
            <a:r>
              <a:rPr lang="en-US" sz="2400" b="1" i="0" u="none" strike="noStrike" cap="none">
                <a:solidFill>
                  <a:srgbClr val="0039A6"/>
                </a:solidFill>
                <a:latin typeface="Arial"/>
                <a:ea typeface="Arial"/>
                <a:cs typeface="Arial"/>
                <a:sym typeface="Arial"/>
              </a:rPr>
              <a:t>Boeing India University Relations</a:t>
            </a:r>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39A6"/>
              </a:solidFill>
              <a:latin typeface="Arial"/>
              <a:ea typeface="Arial"/>
              <a:cs typeface="Arial"/>
              <a:sym typeface="Arial"/>
            </a:endParaRPr>
          </a:p>
          <a:p>
            <a:pPr marL="0" marR="0" lvl="0" indent="0" algn="l" rtl="0">
              <a:spcBef>
                <a:spcPts val="0"/>
              </a:spcBef>
              <a:spcAft>
                <a:spcPts val="0"/>
              </a:spcAft>
              <a:buNone/>
            </a:pPr>
            <a:r>
              <a:rPr lang="en-US" sz="3200" b="1" i="0" u="none" strike="noStrike" cap="none">
                <a:solidFill>
                  <a:srgbClr val="0039A6"/>
                </a:solidFill>
                <a:latin typeface="Arial"/>
                <a:ea typeface="Arial"/>
                <a:cs typeface="Arial"/>
                <a:sym typeface="Arial"/>
              </a:rPr>
              <a:t>Industry Ready Engineer - </a:t>
            </a:r>
            <a:r>
              <a:rPr lang="en-US" sz="3200">
                <a:solidFill>
                  <a:schemeClr val="dk1"/>
                </a:solidFill>
              </a:rPr>
              <a:t>Critical </a:t>
            </a:r>
            <a:r>
              <a:rPr lang="en-US" sz="3200" b="0" i="0" u="none" strike="noStrike" cap="none">
                <a:solidFill>
                  <a:schemeClr val="dk1"/>
                </a:solidFill>
                <a:latin typeface="Arial"/>
                <a:ea typeface="Arial"/>
                <a:cs typeface="Arial"/>
                <a:sym typeface="Arial"/>
              </a:rPr>
              <a:t>Design Reviews (</a:t>
            </a:r>
            <a:r>
              <a:rPr lang="en-US" sz="3200">
                <a:solidFill>
                  <a:schemeClr val="dk1"/>
                </a:solidFill>
              </a:rPr>
              <a:t>C</a:t>
            </a:r>
            <a:r>
              <a:rPr lang="en-US" sz="3200" b="0" i="0" u="none" strike="noStrike" cap="none">
                <a:solidFill>
                  <a:schemeClr val="dk1"/>
                </a:solidFill>
                <a:latin typeface="Arial"/>
                <a:ea typeface="Arial"/>
                <a:cs typeface="Arial"/>
                <a:sym typeface="Arial"/>
              </a:rPr>
              <a:t>DR)</a:t>
            </a:r>
            <a:endParaRPr sz="3200">
              <a:solidFill>
                <a:schemeClr val="dk1"/>
              </a:solidFill>
            </a:endParaRPr>
          </a:p>
          <a:p>
            <a:pPr marL="0" marR="0" lvl="0" indent="0" algn="l" rtl="0">
              <a:spcBef>
                <a:spcPts val="0"/>
              </a:spcBef>
              <a:spcAft>
                <a:spcPts val="0"/>
              </a:spcAft>
              <a:buNone/>
            </a:pPr>
            <a:r>
              <a:rPr lang="en-US" sz="3200">
                <a:solidFill>
                  <a:schemeClr val="dk1"/>
                </a:solidFill>
              </a:rPr>
              <a:t>Underwing Payload Hardpoint for MALE UAV</a:t>
            </a:r>
            <a:endParaRPr sz="32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56454" y="166706"/>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Technical Approach</a:t>
            </a:r>
            <a:endParaRPr/>
          </a:p>
        </p:txBody>
      </p:sp>
      <p:sp>
        <p:nvSpPr>
          <p:cNvPr id="130" name="Google Shape;130;p16"/>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10</a:t>
            </a:fld>
            <a:endParaRPr sz="900" b="0" i="0" u="none" strike="noStrike" cap="none">
              <a:solidFill>
                <a:srgbClr val="4F4F4F"/>
              </a:solidFill>
              <a:latin typeface="Arial"/>
              <a:ea typeface="Arial"/>
              <a:cs typeface="Arial"/>
              <a:sym typeface="Arial"/>
            </a:endParaRPr>
          </a:p>
        </p:txBody>
      </p:sp>
      <p:sp>
        <p:nvSpPr>
          <p:cNvPr id="131" name="Google Shape;131;p16"/>
          <p:cNvSpPr txBox="1"/>
          <p:nvPr/>
        </p:nvSpPr>
        <p:spPr>
          <a:xfrm>
            <a:off x="410775" y="964400"/>
            <a:ext cx="11279100" cy="5459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Char char="●"/>
            </a:pPr>
            <a:r>
              <a:rPr lang="en-US" sz="2100" b="1">
                <a:solidFill>
                  <a:schemeClr val="dk1"/>
                </a:solidFill>
              </a:rPr>
              <a:t>Proximity Sensors</a:t>
            </a:r>
            <a:r>
              <a:rPr lang="en-US" sz="2100">
                <a:solidFill>
                  <a:schemeClr val="dk1"/>
                </a:solidFill>
              </a:rPr>
              <a:t>: Integrates proximity sensors to detect latch positions and the presence/absence of the payload, enhancing system feedback and control.</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Rails</a:t>
            </a:r>
            <a:r>
              <a:rPr lang="en-US" sz="2100">
                <a:solidFill>
                  <a:schemeClr val="dk1"/>
                </a:solidFill>
              </a:rPr>
              <a:t>: Incorporates rails on the main structural member to allow for adjustability, accommodating various payload sizes and shapes.</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Wiring Interface</a:t>
            </a:r>
            <a:r>
              <a:rPr lang="en-US" sz="2100">
                <a:solidFill>
                  <a:schemeClr val="dk1"/>
                </a:solidFill>
              </a:rPr>
              <a:t>: Features a rigid but adjustable wiring interface with a quick disconnect capability to ensure reliable connections for arming and control.</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Internal Wiring</a:t>
            </a:r>
            <a:r>
              <a:rPr lang="en-US" sz="2100">
                <a:solidFill>
                  <a:schemeClr val="dk1"/>
                </a:solidFill>
              </a:rPr>
              <a:t>: Connects internal wiring with the cockpit to manage the hardpoint and actuators, enabling precise control and operation.</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Aerodynamic Fairing</a:t>
            </a:r>
            <a:r>
              <a:rPr lang="en-US" sz="2100">
                <a:solidFill>
                  <a:schemeClr val="dk1"/>
                </a:solidFill>
              </a:rPr>
              <a:t>: Attaches a lightweight composite fairing to reduce drag and improve aerodynamic efficiency.</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Fail-Safe Mechanism</a:t>
            </a:r>
            <a:r>
              <a:rPr lang="en-US" sz="2100">
                <a:solidFill>
                  <a:schemeClr val="dk1"/>
                </a:solidFill>
              </a:rPr>
              <a:t>: Locking of actuators in latched position in case of power failure.</a:t>
            </a:r>
            <a:endParaRPr sz="2100">
              <a:solidFill>
                <a:schemeClr val="dk1"/>
              </a:solidFill>
            </a:endParaRPr>
          </a:p>
          <a:p>
            <a:pPr marL="457200" lvl="0" indent="0" algn="l" rtl="0">
              <a:spcBef>
                <a:spcPts val="0"/>
              </a:spcBef>
              <a:spcAft>
                <a:spcPts val="0"/>
              </a:spcAft>
              <a:buNone/>
            </a:pPr>
            <a:endParaRPr sz="1800">
              <a:solidFill>
                <a:srgbClr val="3F3F3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456454" y="166706"/>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UAV Operator Interface Architecture</a:t>
            </a:r>
            <a:endParaRPr dirty="0"/>
          </a:p>
        </p:txBody>
      </p:sp>
      <p:sp>
        <p:nvSpPr>
          <p:cNvPr id="137" name="Google Shape;137;p17"/>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11</a:t>
            </a:fld>
            <a:endParaRPr sz="900" b="0" i="0" u="none" strike="noStrike" cap="none">
              <a:solidFill>
                <a:srgbClr val="4F4F4F"/>
              </a:solidFill>
              <a:latin typeface="Arial"/>
              <a:ea typeface="Arial"/>
              <a:cs typeface="Arial"/>
              <a:sym typeface="Arial"/>
            </a:endParaRPr>
          </a:p>
        </p:txBody>
      </p:sp>
      <p:pic>
        <p:nvPicPr>
          <p:cNvPr id="138" name="Google Shape;138;p17"/>
          <p:cNvPicPr preferRelativeResize="0"/>
          <p:nvPr/>
        </p:nvPicPr>
        <p:blipFill>
          <a:blip r:embed="rId3">
            <a:alphaModFix/>
          </a:blip>
          <a:stretch>
            <a:fillRect/>
          </a:stretch>
        </p:blipFill>
        <p:spPr>
          <a:xfrm>
            <a:off x="836852" y="1100426"/>
            <a:ext cx="10518276" cy="5385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Assumptions &amp; Constraints</a:t>
            </a:r>
            <a:endParaRPr/>
          </a:p>
        </p:txBody>
      </p:sp>
      <p:sp>
        <p:nvSpPr>
          <p:cNvPr id="144" name="Google Shape;144;p18"/>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12</a:t>
            </a:fld>
            <a:endParaRPr sz="900" b="0" i="0" u="none" strike="noStrike" cap="none">
              <a:solidFill>
                <a:srgbClr val="4F4F4F"/>
              </a:solidFill>
              <a:latin typeface="Arial"/>
              <a:ea typeface="Arial"/>
              <a:cs typeface="Arial"/>
              <a:sym typeface="Arial"/>
            </a:endParaRPr>
          </a:p>
        </p:txBody>
      </p:sp>
      <p:sp>
        <p:nvSpPr>
          <p:cNvPr id="145" name="Google Shape;145;p18"/>
          <p:cNvSpPr txBox="1"/>
          <p:nvPr/>
        </p:nvSpPr>
        <p:spPr>
          <a:xfrm>
            <a:off x="321475" y="1000125"/>
            <a:ext cx="11279100" cy="53970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Char char="●"/>
            </a:pPr>
            <a:r>
              <a:rPr lang="en-US" sz="2300" b="1">
                <a:solidFill>
                  <a:schemeClr val="dk1"/>
                </a:solidFill>
              </a:rPr>
              <a:t>Indigenous Technology Requirement</a:t>
            </a:r>
            <a:r>
              <a:rPr lang="en-US" sz="2300">
                <a:solidFill>
                  <a:schemeClr val="dk1"/>
                </a:solidFill>
              </a:rPr>
              <a:t>: The project must incorporate a high percentage of indigenous technology, which may limit the choice of materials, components, and technology sources.</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Design and Production Standards</a:t>
            </a:r>
            <a:r>
              <a:rPr lang="en-US" sz="2300">
                <a:solidFill>
                  <a:schemeClr val="dk1"/>
                </a:solidFill>
              </a:rPr>
              <a:t>: The system must meet specific design and production standards, such as SAE ARP4754A, which could impose constraints on the design process and production techniques.</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Integration into Existing Platforms</a:t>
            </a:r>
            <a:r>
              <a:rPr lang="en-US" sz="2300">
                <a:solidFill>
                  <a:schemeClr val="dk1"/>
                </a:solidFill>
              </a:rPr>
              <a:t>: The design must ensure compatibility and seamless integration with various existing airborne platforms, which may limit design flexibility and require adherence to certain interoperability standards.</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Cost Constraints</a:t>
            </a:r>
            <a:r>
              <a:rPr lang="en-US" sz="2300">
                <a:solidFill>
                  <a:schemeClr val="dk1"/>
                </a:solidFill>
              </a:rPr>
              <a:t>: The project must be designed to be cost-effective, impacting decisions on materials, production methods, and overall system design to keep costs low for fitting, maintenance, and operation.</a:t>
            </a:r>
            <a:endParaRPr sz="2300">
              <a:solidFill>
                <a:schemeClr val="dk1"/>
              </a:solidFill>
            </a:endParaRPr>
          </a:p>
          <a:p>
            <a:pPr marL="0" lvl="0" indent="0" algn="l" rtl="0">
              <a:spcBef>
                <a:spcPts val="0"/>
              </a:spcBef>
              <a:spcAft>
                <a:spcPts val="0"/>
              </a:spcAft>
              <a:buNone/>
            </a:pPr>
            <a:endParaRPr sz="2000">
              <a:solidFill>
                <a:srgbClr val="3F3F3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13</a:t>
            </a:fld>
            <a:endParaRPr/>
          </a:p>
        </p:txBody>
      </p:sp>
      <p:sp>
        <p:nvSpPr>
          <p:cNvPr id="151" name="Google Shape;151;p19"/>
          <p:cNvSpPr txBox="1">
            <a:spLocks noGrp="1"/>
          </p:cNvSpPr>
          <p:nvPr>
            <p:ph type="body" idx="1"/>
          </p:nvPr>
        </p:nvSpPr>
        <p:spPr>
          <a:xfrm>
            <a:off x="-78375" y="3071404"/>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Requirements/Compliance Matrix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(Tier-1)</a:t>
            </a:r>
            <a:endParaRPr/>
          </a:p>
        </p:txBody>
      </p:sp>
      <p:sp>
        <p:nvSpPr>
          <p:cNvPr id="157" name="Google Shape;157;p20"/>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14</a:t>
            </a:fld>
            <a:endParaRPr sz="900" b="0" i="0" u="none" strike="noStrike" cap="none">
              <a:solidFill>
                <a:srgbClr val="4F4F4F"/>
              </a:solidFill>
              <a:latin typeface="Arial"/>
              <a:ea typeface="Arial"/>
              <a:cs typeface="Arial"/>
              <a:sym typeface="Arial"/>
            </a:endParaRPr>
          </a:p>
        </p:txBody>
      </p:sp>
      <p:graphicFrame>
        <p:nvGraphicFramePr>
          <p:cNvPr id="158" name="Google Shape;158;p20"/>
          <p:cNvGraphicFramePr/>
          <p:nvPr/>
        </p:nvGraphicFramePr>
        <p:xfrm>
          <a:off x="131863" y="928700"/>
          <a:ext cx="11612425" cy="5071113"/>
        </p:xfrm>
        <a:graphic>
          <a:graphicData uri="http://schemas.openxmlformats.org/drawingml/2006/table">
            <a:tbl>
              <a:tblPr>
                <a:noFill/>
                <a:tableStyleId>{31941297-FE98-42E7-A0B4-019B974FFA1D}</a:tableStyleId>
              </a:tblPr>
              <a:tblGrid>
                <a:gridCol w="926100">
                  <a:extLst>
                    <a:ext uri="{9D8B030D-6E8A-4147-A177-3AD203B41FA5}">
                      <a16:colId xmlns:a16="http://schemas.microsoft.com/office/drawing/2014/main" val="20000"/>
                    </a:ext>
                  </a:extLst>
                </a:gridCol>
                <a:gridCol w="2217975">
                  <a:extLst>
                    <a:ext uri="{9D8B030D-6E8A-4147-A177-3AD203B41FA5}">
                      <a16:colId xmlns:a16="http://schemas.microsoft.com/office/drawing/2014/main" val="20001"/>
                    </a:ext>
                  </a:extLst>
                </a:gridCol>
                <a:gridCol w="874450">
                  <a:extLst>
                    <a:ext uri="{9D8B030D-6E8A-4147-A177-3AD203B41FA5}">
                      <a16:colId xmlns:a16="http://schemas.microsoft.com/office/drawing/2014/main" val="20002"/>
                    </a:ext>
                  </a:extLst>
                </a:gridCol>
                <a:gridCol w="923575">
                  <a:extLst>
                    <a:ext uri="{9D8B030D-6E8A-4147-A177-3AD203B41FA5}">
                      <a16:colId xmlns:a16="http://schemas.microsoft.com/office/drawing/2014/main" val="20003"/>
                    </a:ext>
                  </a:extLst>
                </a:gridCol>
                <a:gridCol w="1012000">
                  <a:extLst>
                    <a:ext uri="{9D8B030D-6E8A-4147-A177-3AD203B41FA5}">
                      <a16:colId xmlns:a16="http://schemas.microsoft.com/office/drawing/2014/main" val="20004"/>
                    </a:ext>
                  </a:extLst>
                </a:gridCol>
                <a:gridCol w="1326400">
                  <a:extLst>
                    <a:ext uri="{9D8B030D-6E8A-4147-A177-3AD203B41FA5}">
                      <a16:colId xmlns:a16="http://schemas.microsoft.com/office/drawing/2014/main" val="20005"/>
                    </a:ext>
                  </a:extLst>
                </a:gridCol>
                <a:gridCol w="1188850">
                  <a:extLst>
                    <a:ext uri="{9D8B030D-6E8A-4147-A177-3AD203B41FA5}">
                      <a16:colId xmlns:a16="http://schemas.microsoft.com/office/drawing/2014/main" val="20006"/>
                    </a:ext>
                  </a:extLst>
                </a:gridCol>
                <a:gridCol w="1296925">
                  <a:extLst>
                    <a:ext uri="{9D8B030D-6E8A-4147-A177-3AD203B41FA5}">
                      <a16:colId xmlns:a16="http://schemas.microsoft.com/office/drawing/2014/main" val="20007"/>
                    </a:ext>
                  </a:extLst>
                </a:gridCol>
                <a:gridCol w="1002175">
                  <a:extLst>
                    <a:ext uri="{9D8B030D-6E8A-4147-A177-3AD203B41FA5}">
                      <a16:colId xmlns:a16="http://schemas.microsoft.com/office/drawing/2014/main" val="20008"/>
                    </a:ext>
                  </a:extLst>
                </a:gridCol>
                <a:gridCol w="843975">
                  <a:extLst>
                    <a:ext uri="{9D8B030D-6E8A-4147-A177-3AD203B41FA5}">
                      <a16:colId xmlns:a16="http://schemas.microsoft.com/office/drawing/2014/main" val="20009"/>
                    </a:ext>
                  </a:extLst>
                </a:gridCol>
              </a:tblGrid>
              <a:tr h="200025">
                <a:tc>
                  <a:txBody>
                    <a:bodyPr/>
                    <a:lstStyle/>
                    <a:p>
                      <a:pPr marL="0" lvl="0" indent="0" algn="ctr" rtl="0">
                        <a:lnSpc>
                          <a:spcPct val="115000"/>
                        </a:lnSpc>
                        <a:spcBef>
                          <a:spcPts val="0"/>
                        </a:spcBef>
                        <a:spcAft>
                          <a:spcPts val="0"/>
                        </a:spcAft>
                        <a:buNone/>
                      </a:pPr>
                      <a:r>
                        <a:rPr lang="en-US" sz="1000" b="1"/>
                        <a:t>Requirement ID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Type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Validity</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Traceability/</a:t>
                      </a:r>
                      <a:endParaRPr sz="1000" b="1"/>
                    </a:p>
                    <a:p>
                      <a:pPr marL="0" lvl="0" indent="0" algn="ctr" rtl="0">
                        <a:lnSpc>
                          <a:spcPct val="115000"/>
                        </a:lnSpc>
                        <a:spcBef>
                          <a:spcPts val="0"/>
                        </a:spcBef>
                        <a:spcAft>
                          <a:spcPts val="0"/>
                        </a:spcAft>
                        <a:buNone/>
                      </a:pPr>
                      <a:r>
                        <a:rPr lang="en-US" sz="1000" b="1"/>
                        <a:t>Rationale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Method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Owner</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Evidence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Comments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Compliance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0025">
                <a:tc gridSpan="10">
                  <a:txBody>
                    <a:bodyPr/>
                    <a:lstStyle/>
                    <a:p>
                      <a:pPr marL="0" lvl="0" indent="0" algn="ctr" rtl="0">
                        <a:lnSpc>
                          <a:spcPct val="115000"/>
                        </a:lnSpc>
                        <a:spcBef>
                          <a:spcPts val="0"/>
                        </a:spcBef>
                        <a:spcAft>
                          <a:spcPts val="0"/>
                        </a:spcAft>
                        <a:buNone/>
                      </a:pPr>
                      <a:r>
                        <a:rPr lang="en-US" sz="1000" b="1"/>
                        <a:t>TIER 1 REQUIREMENTS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19125">
                <a:tc>
                  <a:txBody>
                    <a:bodyPr/>
                    <a:lstStyle/>
                    <a:p>
                      <a:pPr marL="0" lvl="0" indent="0" algn="ctr" rtl="0">
                        <a:lnSpc>
                          <a:spcPct val="115000"/>
                        </a:lnSpc>
                        <a:spcBef>
                          <a:spcPts val="0"/>
                        </a:spcBef>
                        <a:spcAft>
                          <a:spcPts val="0"/>
                        </a:spcAft>
                        <a:buNone/>
                      </a:pPr>
                      <a:r>
                        <a:rPr lang="en-US" sz="1000"/>
                        <a:t>T1-R-1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UAV, with this hardpoint, should be able to support the carry &amp; operation of a wide range of payloads found on MALE UAVs without significantly affecting the</a:t>
                      </a:r>
                      <a:endParaRPr sz="1000"/>
                    </a:p>
                    <a:p>
                      <a:pPr marL="0" lvl="0" indent="0" algn="l" rtl="0">
                        <a:lnSpc>
                          <a:spcPct val="115000"/>
                        </a:lnSpc>
                        <a:spcBef>
                          <a:spcPts val="0"/>
                        </a:spcBef>
                        <a:spcAft>
                          <a:spcPts val="0"/>
                        </a:spcAft>
                        <a:buNone/>
                      </a:pPr>
                      <a:r>
                        <a:rPr lang="en-US" sz="1000"/>
                        <a:t>performance characteristic of the UAV.</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5">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76250">
                <a:tc>
                  <a:txBody>
                    <a:bodyPr/>
                    <a:lstStyle/>
                    <a:p>
                      <a:pPr marL="0" lvl="0" indent="0" algn="ctr" rtl="0">
                        <a:lnSpc>
                          <a:spcPct val="115000"/>
                        </a:lnSpc>
                        <a:spcBef>
                          <a:spcPts val="0"/>
                        </a:spcBef>
                        <a:spcAft>
                          <a:spcPts val="0"/>
                        </a:spcAft>
                        <a:buNone/>
                      </a:pPr>
                      <a:r>
                        <a:rPr lang="en-US" sz="1000"/>
                        <a:t>T1-R-2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should be compact &amp; lightweight so that it is easy to integrate with the UAV structure without impeding operational capability.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lvl="0" indent="0" algn="ctr" rtl="0">
                        <a:lnSpc>
                          <a:spcPct val="115000"/>
                        </a:lnSpc>
                        <a:spcBef>
                          <a:spcPts val="0"/>
                        </a:spcBef>
                        <a:spcAft>
                          <a:spcPts val="0"/>
                        </a:spcAft>
                        <a:buNone/>
                      </a:pPr>
                      <a:r>
                        <a:rPr lang="en-US" sz="1000"/>
                        <a:t>T1-R-3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should be compatible with standard modern avionics systems, resulting in ease of</a:t>
                      </a:r>
                      <a:endParaRPr sz="1000"/>
                    </a:p>
                    <a:p>
                      <a:pPr marL="0" lvl="0" indent="0" algn="l" rtl="0">
                        <a:lnSpc>
                          <a:spcPct val="115000"/>
                        </a:lnSpc>
                        <a:spcBef>
                          <a:spcPts val="0"/>
                        </a:spcBef>
                        <a:spcAft>
                          <a:spcPts val="0"/>
                        </a:spcAft>
                        <a:buNone/>
                      </a:pPr>
                      <a:r>
                        <a:rPr lang="en-US" sz="1000"/>
                        <a:t>product integration without major modifications &amp; reliable operations.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76250">
                <a:tc>
                  <a:txBody>
                    <a:bodyPr/>
                    <a:lstStyle/>
                    <a:p>
                      <a:pPr marL="0" lvl="0" indent="0" algn="ctr" rtl="0">
                        <a:lnSpc>
                          <a:spcPct val="115000"/>
                        </a:lnSpc>
                        <a:spcBef>
                          <a:spcPts val="0"/>
                        </a:spcBef>
                        <a:spcAft>
                          <a:spcPts val="0"/>
                        </a:spcAft>
                        <a:buNone/>
                      </a:pPr>
                      <a:r>
                        <a:rPr lang="en-US" sz="1000"/>
                        <a:t>T1-R-4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UAV should be able to utilise the hardpoint mechanism reliably throughout the expected flight envelope i.e. given range of altitudes, speed, flight conditions etc.</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76250">
                <a:tc>
                  <a:txBody>
                    <a:bodyPr/>
                    <a:lstStyle/>
                    <a:p>
                      <a:pPr marL="0" lvl="0" indent="0" algn="ctr" rtl="0">
                        <a:lnSpc>
                          <a:spcPct val="115000"/>
                        </a:lnSpc>
                        <a:spcBef>
                          <a:spcPts val="0"/>
                        </a:spcBef>
                        <a:spcAft>
                          <a:spcPts val="0"/>
                        </a:spcAft>
                        <a:buNone/>
                      </a:pPr>
                      <a:r>
                        <a:rPr lang="en-US" sz="1000"/>
                        <a:t>T1-R-5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mechanism block volume of the hardpoint</a:t>
                      </a:r>
                      <a:endParaRPr sz="1000"/>
                    </a:p>
                    <a:p>
                      <a:pPr marL="0" lvl="0" indent="0" algn="l" rtl="0">
                        <a:lnSpc>
                          <a:spcPct val="115000"/>
                        </a:lnSpc>
                        <a:spcBef>
                          <a:spcPts val="0"/>
                        </a:spcBef>
                        <a:spcAft>
                          <a:spcPts val="0"/>
                        </a:spcAft>
                        <a:buNone/>
                      </a:pPr>
                      <a:r>
                        <a:rPr lang="en-US" sz="1000"/>
                        <a:t>must be with in </a:t>
                      </a:r>
                      <a:r>
                        <a:rPr lang="en-US" sz="1000" b="1"/>
                        <a:t>120x20x20 cm</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Engineering drawings and CAD model</a:t>
                      </a:r>
                      <a:endParaRPr sz="1000"/>
                    </a:p>
                  </a:txBody>
                  <a:tcPr marL="91425" marR="91425" marT="19050" marB="19050" anchor="ctr">
                    <a:lnL w="9525" cap="flat" cmpd="sng">
                      <a:solidFill>
                        <a:srgbClr val="CCCCCC"/>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a:p>
                  </a:txBody>
                  <a:tcPr marL="28575" marR="28575" marT="19050" marB="19050" anchor="ctr">
                    <a:lnL w="9525" cap="flat" cmpd="sng">
                      <a:solidFill>
                        <a:schemeClr val="accent2"/>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(Tier-2, 1/3)</a:t>
            </a:r>
            <a:endParaRPr/>
          </a:p>
        </p:txBody>
      </p:sp>
      <p:sp>
        <p:nvSpPr>
          <p:cNvPr id="164" name="Google Shape;164;p21"/>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15</a:t>
            </a:fld>
            <a:endParaRPr sz="900" b="0" i="0" u="none" strike="noStrike" cap="none">
              <a:solidFill>
                <a:srgbClr val="4F4F4F"/>
              </a:solidFill>
              <a:latin typeface="Arial"/>
              <a:ea typeface="Arial"/>
              <a:cs typeface="Arial"/>
              <a:sym typeface="Arial"/>
            </a:endParaRPr>
          </a:p>
        </p:txBody>
      </p:sp>
      <p:graphicFrame>
        <p:nvGraphicFramePr>
          <p:cNvPr id="165" name="Google Shape;165;p21"/>
          <p:cNvGraphicFramePr/>
          <p:nvPr/>
        </p:nvGraphicFramePr>
        <p:xfrm>
          <a:off x="132875" y="928713"/>
          <a:ext cx="11611475" cy="4146870"/>
        </p:xfrm>
        <a:graphic>
          <a:graphicData uri="http://schemas.openxmlformats.org/drawingml/2006/table">
            <a:tbl>
              <a:tblPr>
                <a:noFill/>
                <a:tableStyleId>{31941297-FE98-42E7-A0B4-019B974FFA1D}</a:tableStyleId>
              </a:tblPr>
              <a:tblGrid>
                <a:gridCol w="889425">
                  <a:extLst>
                    <a:ext uri="{9D8B030D-6E8A-4147-A177-3AD203B41FA5}">
                      <a16:colId xmlns:a16="http://schemas.microsoft.com/office/drawing/2014/main" val="20000"/>
                    </a:ext>
                  </a:extLst>
                </a:gridCol>
                <a:gridCol w="2180725">
                  <a:extLst>
                    <a:ext uri="{9D8B030D-6E8A-4147-A177-3AD203B41FA5}">
                      <a16:colId xmlns:a16="http://schemas.microsoft.com/office/drawing/2014/main" val="20001"/>
                    </a:ext>
                  </a:extLst>
                </a:gridCol>
                <a:gridCol w="944650">
                  <a:extLst>
                    <a:ext uri="{9D8B030D-6E8A-4147-A177-3AD203B41FA5}">
                      <a16:colId xmlns:a16="http://schemas.microsoft.com/office/drawing/2014/main" val="20002"/>
                    </a:ext>
                  </a:extLst>
                </a:gridCol>
                <a:gridCol w="974175">
                  <a:extLst>
                    <a:ext uri="{9D8B030D-6E8A-4147-A177-3AD203B41FA5}">
                      <a16:colId xmlns:a16="http://schemas.microsoft.com/office/drawing/2014/main" val="20003"/>
                    </a:ext>
                  </a:extLst>
                </a:gridCol>
                <a:gridCol w="1318600">
                  <a:extLst>
                    <a:ext uri="{9D8B030D-6E8A-4147-A177-3AD203B41FA5}">
                      <a16:colId xmlns:a16="http://schemas.microsoft.com/office/drawing/2014/main" val="20004"/>
                    </a:ext>
                  </a:extLst>
                </a:gridCol>
                <a:gridCol w="1111950">
                  <a:extLst>
                    <a:ext uri="{9D8B030D-6E8A-4147-A177-3AD203B41FA5}">
                      <a16:colId xmlns:a16="http://schemas.microsoft.com/office/drawing/2014/main" val="20005"/>
                    </a:ext>
                  </a:extLst>
                </a:gridCol>
                <a:gridCol w="1180825">
                  <a:extLst>
                    <a:ext uri="{9D8B030D-6E8A-4147-A177-3AD203B41FA5}">
                      <a16:colId xmlns:a16="http://schemas.microsoft.com/office/drawing/2014/main" val="20006"/>
                    </a:ext>
                  </a:extLst>
                </a:gridCol>
                <a:gridCol w="1161150">
                  <a:extLst>
                    <a:ext uri="{9D8B030D-6E8A-4147-A177-3AD203B41FA5}">
                      <a16:colId xmlns:a16="http://schemas.microsoft.com/office/drawing/2014/main" val="20007"/>
                    </a:ext>
                  </a:extLst>
                </a:gridCol>
                <a:gridCol w="984025">
                  <a:extLst>
                    <a:ext uri="{9D8B030D-6E8A-4147-A177-3AD203B41FA5}">
                      <a16:colId xmlns:a16="http://schemas.microsoft.com/office/drawing/2014/main" val="20008"/>
                    </a:ext>
                  </a:extLst>
                </a:gridCol>
                <a:gridCol w="8659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1000" b="1"/>
                        <a:t>Requirement ID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Type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Validity</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Traceability/</a:t>
                      </a:r>
                      <a:endParaRPr sz="1000" b="1"/>
                    </a:p>
                    <a:p>
                      <a:pPr marL="0" lvl="0" indent="0" algn="ctr" rtl="0">
                        <a:lnSpc>
                          <a:spcPct val="115000"/>
                        </a:lnSpc>
                        <a:spcBef>
                          <a:spcPts val="0"/>
                        </a:spcBef>
                        <a:spcAft>
                          <a:spcPts val="0"/>
                        </a:spcAft>
                        <a:buNone/>
                      </a:pPr>
                      <a:r>
                        <a:rPr lang="en-US" sz="1000" b="1"/>
                        <a:t>Rationale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Method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Owner</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Evidence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Comments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Compliance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76250">
                <a:tc>
                  <a:txBody>
                    <a:bodyPr/>
                    <a:lstStyle/>
                    <a:p>
                      <a:pPr marL="0" lvl="0" indent="0" algn="ctr" rtl="0">
                        <a:lnSpc>
                          <a:spcPct val="115000"/>
                        </a:lnSpc>
                        <a:spcBef>
                          <a:spcPts val="0"/>
                        </a:spcBef>
                        <a:spcAft>
                          <a:spcPts val="0"/>
                        </a:spcAft>
                        <a:buNone/>
                      </a:pPr>
                      <a:r>
                        <a:rPr lang="en-US" sz="1000"/>
                        <a:t>T2-R-1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Operable in the flight envelope of</a:t>
                      </a:r>
                      <a:endParaRPr sz="1000"/>
                    </a:p>
                    <a:p>
                      <a:pPr marL="0" lvl="0" indent="0" algn="l" rtl="0">
                        <a:lnSpc>
                          <a:spcPct val="115000"/>
                        </a:lnSpc>
                        <a:spcBef>
                          <a:spcPts val="0"/>
                        </a:spcBef>
                        <a:spcAft>
                          <a:spcPts val="0"/>
                        </a:spcAft>
                        <a:buNone/>
                      </a:pPr>
                      <a:r>
                        <a:rPr lang="en-US" sz="1000"/>
                        <a:t>up to </a:t>
                      </a:r>
                      <a:r>
                        <a:rPr lang="en-US" sz="1000" b="1"/>
                        <a:t>10,000m</a:t>
                      </a:r>
                      <a:r>
                        <a:rPr lang="en-US" sz="1000"/>
                        <a:t> altitude, </a:t>
                      </a:r>
                      <a:r>
                        <a:rPr lang="en-US" sz="1000" b="1"/>
                        <a:t>+3g -3g limit load (in pull up &amp; pull down maneuvers in the longitudinal axis)</a:t>
                      </a:r>
                      <a:r>
                        <a:rPr lang="en-US" sz="1000"/>
                        <a:t>, &amp; forward speeds of </a:t>
                      </a:r>
                      <a:r>
                        <a:rPr lang="en-US" sz="1000" b="1"/>
                        <a:t>300km/h</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Operational</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Expected flight envelope of</a:t>
                      </a:r>
                      <a:endParaRPr sz="1000"/>
                    </a:p>
                    <a:p>
                      <a:pPr marL="0" lvl="0" indent="0" algn="ctr" rtl="0">
                        <a:lnSpc>
                          <a:spcPct val="115000"/>
                        </a:lnSpc>
                        <a:spcBef>
                          <a:spcPts val="0"/>
                        </a:spcBef>
                        <a:spcAft>
                          <a:spcPts val="0"/>
                        </a:spcAft>
                        <a:buNone/>
                      </a:pPr>
                      <a:r>
                        <a:rPr lang="en-US" sz="1000"/>
                        <a:t>typical MALE UAV</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000"/>
                        <a:t>Tests &amp; Hand </a:t>
                      </a:r>
                      <a:endParaRPr sz="1000"/>
                    </a:p>
                    <a:p>
                      <a:pPr marL="0" marR="0" lvl="0" indent="0" algn="ctr" rtl="0">
                        <a:lnSpc>
                          <a:spcPct val="115000"/>
                        </a:lnSpc>
                        <a:spcBef>
                          <a:spcPts val="0"/>
                        </a:spcBef>
                        <a:spcAft>
                          <a:spcPts val="0"/>
                        </a:spcAft>
                        <a:buNone/>
                      </a:pPr>
                      <a:r>
                        <a:rPr lang="en-US" sz="1000"/>
                        <a:t>Calculations </a:t>
                      </a:r>
                      <a:endParaRPr sz="1000"/>
                    </a:p>
                    <a:p>
                      <a:pPr marL="0" marR="0" lvl="0" indent="0" algn="ctr" rtl="0">
                        <a:lnSpc>
                          <a:spcPct val="115000"/>
                        </a:lnSpc>
                        <a:spcBef>
                          <a:spcPts val="0"/>
                        </a:spcBef>
                        <a:spcAft>
                          <a:spcPts val="0"/>
                        </a:spcAft>
                        <a:buNone/>
                      </a:pPr>
                      <a:r>
                        <a:rPr lang="en-US" sz="1000"/>
                        <a:t>performed,</a:t>
                      </a:r>
                      <a:endParaRPr sz="1000"/>
                    </a:p>
                    <a:p>
                      <a:pPr marL="0" marR="0" lvl="0" indent="0" algn="ctr" rtl="0">
                        <a:lnSpc>
                          <a:spcPct val="115000"/>
                        </a:lnSpc>
                        <a:spcBef>
                          <a:spcPts val="0"/>
                        </a:spcBef>
                        <a:spcAft>
                          <a:spcPts val="0"/>
                        </a:spcAft>
                        <a:buNone/>
                      </a:pPr>
                      <a:r>
                        <a:rPr lang="en-US" sz="1000"/>
                        <a:t>refer analysis </a:t>
                      </a:r>
                      <a:endParaRPr sz="1000"/>
                    </a:p>
                    <a:p>
                      <a:pPr marL="0" marR="0" lvl="0" indent="0" algn="ctr" rtl="0">
                        <a:lnSpc>
                          <a:spcPct val="115000"/>
                        </a:lnSpc>
                        <a:spcBef>
                          <a:spcPts val="0"/>
                        </a:spcBef>
                        <a:spcAft>
                          <a:spcPts val="0"/>
                        </a:spcAft>
                        <a:buNone/>
                      </a:pPr>
                      <a:r>
                        <a:rPr lang="en-US" sz="1000"/>
                        <a:t>document</a:t>
                      </a:r>
                      <a:endParaRPr sz="1000"/>
                    </a:p>
                  </a:txBody>
                  <a:tcPr marL="91425" marR="9142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9125">
                <a:tc>
                  <a:txBody>
                    <a:bodyPr/>
                    <a:lstStyle/>
                    <a:p>
                      <a:pPr marL="0" lvl="0" indent="0" algn="ctr" rtl="0">
                        <a:lnSpc>
                          <a:spcPct val="115000"/>
                        </a:lnSpc>
                        <a:spcBef>
                          <a:spcPts val="0"/>
                        </a:spcBef>
                        <a:spcAft>
                          <a:spcPts val="0"/>
                        </a:spcAft>
                        <a:buNone/>
                      </a:pPr>
                      <a:r>
                        <a:rPr lang="en-US" sz="1000"/>
                        <a:t>T2-R-2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Actuator selected shall be robust &amp; reliable to the highest degree possible, ensuring that the payload is not released under non-ideal conditions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component reliability analysis,</a:t>
                      </a:r>
                      <a:endParaRPr sz="1000"/>
                    </a:p>
                    <a:p>
                      <a:pPr marL="0" lvl="0" indent="0" algn="ctr" rtl="0">
                        <a:lnSpc>
                          <a:spcPct val="115000"/>
                        </a:lnSpc>
                        <a:spcBef>
                          <a:spcPts val="0"/>
                        </a:spcBef>
                        <a:spcAft>
                          <a:spcPts val="0"/>
                        </a:spcAft>
                        <a:buNone/>
                      </a:pPr>
                      <a:r>
                        <a:rPr lang="en-US" sz="1000"/>
                        <a:t>actuator stress testing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Tested under</a:t>
                      </a:r>
                      <a:endParaRPr sz="1000"/>
                    </a:p>
                    <a:p>
                      <a:pPr marL="0" lvl="0" indent="0" algn="l" rtl="0">
                        <a:lnSpc>
                          <a:spcPct val="115000"/>
                        </a:lnSpc>
                        <a:spcBef>
                          <a:spcPts val="0"/>
                        </a:spcBef>
                        <a:spcAft>
                          <a:spcPts val="0"/>
                        </a:spcAft>
                        <a:buNone/>
                      </a:pPr>
                      <a:r>
                        <a:rPr lang="en-US" sz="1000"/>
                        <a:t>operational conditions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9125">
                <a:tc>
                  <a:txBody>
                    <a:bodyPr/>
                    <a:lstStyle/>
                    <a:p>
                      <a:pPr marL="0" lvl="0" indent="0" algn="ctr" rtl="0">
                        <a:lnSpc>
                          <a:spcPct val="115000"/>
                        </a:lnSpc>
                        <a:spcBef>
                          <a:spcPts val="0"/>
                        </a:spcBef>
                        <a:spcAft>
                          <a:spcPts val="0"/>
                        </a:spcAft>
                        <a:buNone/>
                      </a:pPr>
                      <a:r>
                        <a:rPr lang="en-US" sz="1000"/>
                        <a:t>T2-R-3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 provision to detect the jettison/launch of the payload</a:t>
                      </a:r>
                      <a:endParaRPr sz="1000"/>
                    </a:p>
                    <a:p>
                      <a:pPr marL="0" lvl="0" indent="0" algn="l" rtl="0">
                        <a:lnSpc>
                          <a:spcPct val="115000"/>
                        </a:lnSpc>
                        <a:spcBef>
                          <a:spcPts val="0"/>
                        </a:spcBef>
                        <a:spcAft>
                          <a:spcPts val="0"/>
                        </a:spcAft>
                        <a:buNone/>
                      </a:pPr>
                      <a:r>
                        <a:rPr lang="en-US" sz="1000"/>
                        <a:t>upon actuation should exist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Integration test results,</a:t>
                      </a:r>
                      <a:endParaRPr sz="1000"/>
                    </a:p>
                    <a:p>
                      <a:pPr marL="0" lvl="0" indent="0" algn="ctr" rtl="0">
                        <a:lnSpc>
                          <a:spcPct val="115000"/>
                        </a:lnSpc>
                        <a:spcBef>
                          <a:spcPts val="0"/>
                        </a:spcBef>
                        <a:spcAft>
                          <a:spcPts val="0"/>
                        </a:spcAft>
                        <a:buNone/>
                      </a:pPr>
                      <a:r>
                        <a:rPr lang="en-US" sz="1000"/>
                        <a:t>Inspection report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Detection system</a:t>
                      </a:r>
                      <a:endParaRPr sz="1000"/>
                    </a:p>
                    <a:p>
                      <a:pPr marL="0" lvl="0" indent="0" algn="l" rtl="0">
                        <a:lnSpc>
                          <a:spcPct val="115000"/>
                        </a:lnSpc>
                        <a:spcBef>
                          <a:spcPts val="0"/>
                        </a:spcBef>
                        <a:spcAft>
                          <a:spcPts val="0"/>
                        </a:spcAft>
                        <a:buNone/>
                      </a:pPr>
                      <a:r>
                        <a:rPr lang="en-US" sz="1000"/>
                        <a:t>validated with dummy</a:t>
                      </a:r>
                      <a:endParaRPr sz="1000"/>
                    </a:p>
                    <a:p>
                      <a:pPr marL="0" lvl="0" indent="0" algn="l" rtl="0">
                        <a:lnSpc>
                          <a:spcPct val="115000"/>
                        </a:lnSpc>
                        <a:spcBef>
                          <a:spcPts val="0"/>
                        </a:spcBef>
                        <a:spcAft>
                          <a:spcPts val="0"/>
                        </a:spcAft>
                        <a:buNone/>
                      </a:pPr>
                      <a:r>
                        <a:rPr lang="en-US" sz="1000"/>
                        <a:t>payload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lvl="0" indent="0" algn="ctr" rtl="0">
                        <a:lnSpc>
                          <a:spcPct val="115000"/>
                        </a:lnSpc>
                        <a:spcBef>
                          <a:spcPts val="0"/>
                        </a:spcBef>
                        <a:spcAft>
                          <a:spcPts val="0"/>
                        </a:spcAft>
                        <a:buNone/>
                      </a:pPr>
                      <a:r>
                        <a:rPr lang="en-US" sz="1000"/>
                        <a:t>T2-R-4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Implement plungers that will give negative displacement of payload upon ejection/jettison of the payload, clearing it from the UAV body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Clearing mechanism tested for</a:t>
                      </a:r>
                      <a:endParaRPr sz="1000"/>
                    </a:p>
                    <a:p>
                      <a:pPr marL="0" lvl="0" indent="0" algn="ctr" rtl="0">
                        <a:lnSpc>
                          <a:spcPct val="115000"/>
                        </a:lnSpc>
                        <a:spcBef>
                          <a:spcPts val="0"/>
                        </a:spcBef>
                        <a:spcAft>
                          <a:spcPts val="0"/>
                        </a:spcAft>
                        <a:buNone/>
                      </a:pPr>
                      <a:r>
                        <a:rPr lang="en-US" sz="1000"/>
                        <a:t>multiple payload configurations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(Tier-2, 2/3)</a:t>
            </a:r>
            <a:endParaRPr/>
          </a:p>
        </p:txBody>
      </p:sp>
      <p:sp>
        <p:nvSpPr>
          <p:cNvPr id="171" name="Google Shape;171;p22"/>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16</a:t>
            </a:fld>
            <a:endParaRPr sz="900" b="0" i="0" u="none" strike="noStrike" cap="none">
              <a:solidFill>
                <a:srgbClr val="4F4F4F"/>
              </a:solidFill>
              <a:latin typeface="Arial"/>
              <a:ea typeface="Arial"/>
              <a:cs typeface="Arial"/>
              <a:sym typeface="Arial"/>
            </a:endParaRPr>
          </a:p>
        </p:txBody>
      </p:sp>
      <p:graphicFrame>
        <p:nvGraphicFramePr>
          <p:cNvPr id="172" name="Google Shape;172;p22"/>
          <p:cNvGraphicFramePr/>
          <p:nvPr/>
        </p:nvGraphicFramePr>
        <p:xfrm>
          <a:off x="132875" y="928713"/>
          <a:ext cx="11611475" cy="4497390"/>
        </p:xfrm>
        <a:graphic>
          <a:graphicData uri="http://schemas.openxmlformats.org/drawingml/2006/table">
            <a:tbl>
              <a:tblPr>
                <a:noFill/>
                <a:tableStyleId>{31941297-FE98-42E7-A0B4-019B974FFA1D}</a:tableStyleId>
              </a:tblPr>
              <a:tblGrid>
                <a:gridCol w="889425">
                  <a:extLst>
                    <a:ext uri="{9D8B030D-6E8A-4147-A177-3AD203B41FA5}">
                      <a16:colId xmlns:a16="http://schemas.microsoft.com/office/drawing/2014/main" val="20000"/>
                    </a:ext>
                  </a:extLst>
                </a:gridCol>
                <a:gridCol w="2180725">
                  <a:extLst>
                    <a:ext uri="{9D8B030D-6E8A-4147-A177-3AD203B41FA5}">
                      <a16:colId xmlns:a16="http://schemas.microsoft.com/office/drawing/2014/main" val="20001"/>
                    </a:ext>
                  </a:extLst>
                </a:gridCol>
                <a:gridCol w="944650">
                  <a:extLst>
                    <a:ext uri="{9D8B030D-6E8A-4147-A177-3AD203B41FA5}">
                      <a16:colId xmlns:a16="http://schemas.microsoft.com/office/drawing/2014/main" val="20002"/>
                    </a:ext>
                  </a:extLst>
                </a:gridCol>
                <a:gridCol w="974175">
                  <a:extLst>
                    <a:ext uri="{9D8B030D-6E8A-4147-A177-3AD203B41FA5}">
                      <a16:colId xmlns:a16="http://schemas.microsoft.com/office/drawing/2014/main" val="20003"/>
                    </a:ext>
                  </a:extLst>
                </a:gridCol>
                <a:gridCol w="1465550">
                  <a:extLst>
                    <a:ext uri="{9D8B030D-6E8A-4147-A177-3AD203B41FA5}">
                      <a16:colId xmlns:a16="http://schemas.microsoft.com/office/drawing/2014/main" val="20004"/>
                    </a:ext>
                  </a:extLst>
                </a:gridCol>
                <a:gridCol w="965000">
                  <a:extLst>
                    <a:ext uri="{9D8B030D-6E8A-4147-A177-3AD203B41FA5}">
                      <a16:colId xmlns:a16="http://schemas.microsoft.com/office/drawing/2014/main" val="20005"/>
                    </a:ext>
                  </a:extLst>
                </a:gridCol>
                <a:gridCol w="1180825">
                  <a:extLst>
                    <a:ext uri="{9D8B030D-6E8A-4147-A177-3AD203B41FA5}">
                      <a16:colId xmlns:a16="http://schemas.microsoft.com/office/drawing/2014/main" val="20006"/>
                    </a:ext>
                  </a:extLst>
                </a:gridCol>
                <a:gridCol w="1161150">
                  <a:extLst>
                    <a:ext uri="{9D8B030D-6E8A-4147-A177-3AD203B41FA5}">
                      <a16:colId xmlns:a16="http://schemas.microsoft.com/office/drawing/2014/main" val="20007"/>
                    </a:ext>
                  </a:extLst>
                </a:gridCol>
                <a:gridCol w="984025">
                  <a:extLst>
                    <a:ext uri="{9D8B030D-6E8A-4147-A177-3AD203B41FA5}">
                      <a16:colId xmlns:a16="http://schemas.microsoft.com/office/drawing/2014/main" val="20008"/>
                    </a:ext>
                  </a:extLst>
                </a:gridCol>
                <a:gridCol w="8659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1000" b="1"/>
                        <a:t>Requirement ID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Type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Validity</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Traceability/</a:t>
                      </a:r>
                      <a:endParaRPr sz="1000" b="1"/>
                    </a:p>
                    <a:p>
                      <a:pPr marL="0" lvl="0" indent="0" algn="ctr" rtl="0">
                        <a:lnSpc>
                          <a:spcPct val="115000"/>
                        </a:lnSpc>
                        <a:spcBef>
                          <a:spcPts val="0"/>
                        </a:spcBef>
                        <a:spcAft>
                          <a:spcPts val="0"/>
                        </a:spcAft>
                        <a:buNone/>
                      </a:pPr>
                      <a:r>
                        <a:rPr lang="en-US" sz="1000" b="1"/>
                        <a:t>Rationale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Method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Owner</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Evidence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Comments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Compliance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76250">
                <a:tc>
                  <a:txBody>
                    <a:bodyPr/>
                    <a:lstStyle/>
                    <a:p>
                      <a:pPr marL="0" lvl="0" indent="0" algn="ctr" rtl="0">
                        <a:lnSpc>
                          <a:spcPct val="115000"/>
                        </a:lnSpc>
                        <a:spcBef>
                          <a:spcPts val="0"/>
                        </a:spcBef>
                        <a:spcAft>
                          <a:spcPts val="0"/>
                        </a:spcAft>
                        <a:buNone/>
                      </a:pPr>
                      <a:r>
                        <a:rPr lang="en-US" sz="1000"/>
                        <a:t>T2-R-5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Maximum Payload Weight shall be </a:t>
                      </a:r>
                      <a:r>
                        <a:rPr lang="en-US" sz="1000" b="1"/>
                        <a:t>100kg</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Based on the currently used missiles</a:t>
                      </a:r>
                      <a:endParaRPr sz="1000"/>
                    </a:p>
                    <a:p>
                      <a:pPr marL="0" lvl="0" indent="0" algn="ctr" rtl="0">
                        <a:lnSpc>
                          <a:spcPct val="115000"/>
                        </a:lnSpc>
                        <a:spcBef>
                          <a:spcPts val="0"/>
                        </a:spcBef>
                        <a:spcAft>
                          <a:spcPts val="0"/>
                        </a:spcAft>
                        <a:buNone/>
                      </a:pPr>
                      <a:r>
                        <a:rPr lang="en-US" sz="1000"/>
                        <a:t>AIM-9 Sidewinder - 85kg</a:t>
                      </a:r>
                      <a:endParaRPr sz="1000"/>
                    </a:p>
                    <a:p>
                      <a:pPr marL="0" lvl="0" indent="0" algn="ctr" rtl="0">
                        <a:lnSpc>
                          <a:spcPct val="115000"/>
                        </a:lnSpc>
                        <a:spcBef>
                          <a:spcPts val="0"/>
                        </a:spcBef>
                        <a:spcAft>
                          <a:spcPts val="0"/>
                        </a:spcAft>
                        <a:buNone/>
                      </a:pPr>
                      <a:r>
                        <a:rPr lang="en-US" sz="1000"/>
                        <a:t>IRIS-T- 87.4kg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Load test reports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Validated up to 100 kgs</a:t>
                      </a:r>
                      <a:endParaRPr sz="1000"/>
                    </a:p>
                    <a:p>
                      <a:pPr marL="0" lvl="0" indent="0" algn="ctr" rtl="0">
                        <a:lnSpc>
                          <a:spcPct val="115000"/>
                        </a:lnSpc>
                        <a:spcBef>
                          <a:spcPts val="0"/>
                        </a:spcBef>
                        <a:spcAft>
                          <a:spcPts val="0"/>
                        </a:spcAft>
                        <a:buNone/>
                      </a:pPr>
                      <a:r>
                        <a:rPr lang="en-US" sz="1000"/>
                        <a:t>of payload weight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9125">
                <a:tc>
                  <a:txBody>
                    <a:bodyPr/>
                    <a:lstStyle/>
                    <a:p>
                      <a:pPr marL="0" lvl="0" indent="0" algn="ctr" rtl="0">
                        <a:lnSpc>
                          <a:spcPct val="115000"/>
                        </a:lnSpc>
                        <a:spcBef>
                          <a:spcPts val="0"/>
                        </a:spcBef>
                        <a:spcAft>
                          <a:spcPts val="0"/>
                        </a:spcAft>
                        <a:buNone/>
                      </a:pPr>
                      <a:r>
                        <a:rPr lang="en-US" sz="1000"/>
                        <a:t>T2-R-6</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system offers minimum drag to the aircraft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Maximization of range/endurance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Wind tunnel test results, CFD analysis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Drag coefficient within</a:t>
                      </a:r>
                      <a:endParaRPr sz="1000"/>
                    </a:p>
                    <a:p>
                      <a:pPr marL="0" lvl="0" indent="0" algn="ctr" rtl="0">
                        <a:lnSpc>
                          <a:spcPct val="115000"/>
                        </a:lnSpc>
                        <a:spcBef>
                          <a:spcPts val="0"/>
                        </a:spcBef>
                        <a:spcAft>
                          <a:spcPts val="0"/>
                        </a:spcAft>
                        <a:buNone/>
                      </a:pPr>
                      <a:r>
                        <a:rPr lang="en-US" sz="1000"/>
                        <a:t>acceptable limits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9125">
                <a:tc>
                  <a:txBody>
                    <a:bodyPr/>
                    <a:lstStyle/>
                    <a:p>
                      <a:pPr marL="0" lvl="0" indent="0" algn="ctr" rtl="0">
                        <a:lnSpc>
                          <a:spcPct val="115000"/>
                        </a:lnSpc>
                        <a:spcBef>
                          <a:spcPts val="0"/>
                        </a:spcBef>
                        <a:spcAft>
                          <a:spcPts val="0"/>
                        </a:spcAft>
                        <a:buNone/>
                      </a:pPr>
                      <a:r>
                        <a:rPr lang="en-US" sz="1000"/>
                        <a:t>T2-R-7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Payload release shall happen within </a:t>
                      </a:r>
                      <a:r>
                        <a:rPr lang="en-US" sz="1000" b="1"/>
                        <a:t>50ms </a:t>
                      </a:r>
                      <a:r>
                        <a:rPr lang="en-US" sz="1000"/>
                        <a:t>of receiving signal</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Circular Error Probable (CEP)</a:t>
                      </a:r>
                      <a:endParaRPr sz="1000"/>
                    </a:p>
                    <a:p>
                      <a:pPr marL="0" lvl="0" indent="0" algn="ctr" rtl="0">
                        <a:lnSpc>
                          <a:spcPct val="115000"/>
                        </a:lnSpc>
                        <a:spcBef>
                          <a:spcPts val="0"/>
                        </a:spcBef>
                        <a:spcAft>
                          <a:spcPts val="0"/>
                        </a:spcAft>
                        <a:buNone/>
                      </a:pPr>
                      <a:r>
                        <a:rPr lang="en-US" sz="1000"/>
                        <a:t>of typical weapons payload is</a:t>
                      </a:r>
                      <a:endParaRPr sz="1000"/>
                    </a:p>
                    <a:p>
                      <a:pPr marL="0" lvl="0" indent="0" algn="ctr" rtl="0">
                        <a:lnSpc>
                          <a:spcPct val="115000"/>
                        </a:lnSpc>
                        <a:spcBef>
                          <a:spcPts val="0"/>
                        </a:spcBef>
                        <a:spcAft>
                          <a:spcPts val="0"/>
                        </a:spcAft>
                        <a:buNone/>
                      </a:pPr>
                      <a:r>
                        <a:rPr lang="en-US" sz="1000"/>
                        <a:t>expected to be &lt; 3 m.</a:t>
                      </a:r>
                      <a:endParaRPr sz="1000"/>
                    </a:p>
                    <a:p>
                      <a:pPr marL="0" lvl="0" indent="0" algn="ctr" rtl="0">
                        <a:lnSpc>
                          <a:spcPct val="115000"/>
                        </a:lnSpc>
                        <a:spcBef>
                          <a:spcPts val="0"/>
                        </a:spcBef>
                        <a:spcAft>
                          <a:spcPts val="0"/>
                        </a:spcAft>
                        <a:buNone/>
                      </a:pPr>
                      <a:r>
                        <a:rPr lang="en-US" sz="1000"/>
                        <a:t>Assume max speed of 220 kph,</a:t>
                      </a:r>
                      <a:endParaRPr sz="1000"/>
                    </a:p>
                    <a:p>
                      <a:pPr marL="0" lvl="0" indent="0" algn="ctr" rtl="0">
                        <a:lnSpc>
                          <a:spcPct val="115000"/>
                        </a:lnSpc>
                        <a:spcBef>
                          <a:spcPts val="0"/>
                        </a:spcBef>
                        <a:spcAft>
                          <a:spcPts val="0"/>
                        </a:spcAft>
                        <a:buNone/>
                      </a:pPr>
                      <a:r>
                        <a:rPr lang="en-US" sz="1000"/>
                        <a:t>time taken to travel 3 m is</a:t>
                      </a:r>
                      <a:endParaRPr sz="1000"/>
                    </a:p>
                    <a:p>
                      <a:pPr marL="0" lvl="0" indent="0" algn="ctr" rtl="0">
                        <a:lnSpc>
                          <a:spcPct val="115000"/>
                        </a:lnSpc>
                        <a:spcBef>
                          <a:spcPts val="0"/>
                        </a:spcBef>
                        <a:spcAft>
                          <a:spcPts val="0"/>
                        </a:spcAft>
                        <a:buNone/>
                      </a:pPr>
                      <a:r>
                        <a:rPr lang="en-US" sz="1000"/>
                        <a:t>~0.05 seconds.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lvl="0" indent="0" algn="ctr" rtl="0">
                        <a:lnSpc>
                          <a:spcPct val="115000"/>
                        </a:lnSpc>
                        <a:spcBef>
                          <a:spcPts val="0"/>
                        </a:spcBef>
                        <a:spcAft>
                          <a:spcPts val="0"/>
                        </a:spcAft>
                        <a:buNone/>
                      </a:pPr>
                      <a:r>
                        <a:rPr lang="en-US" sz="1000"/>
                        <a:t>T2-R-8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shall endure emergency loads such as gusts, landings, maneuvers (</a:t>
                      </a:r>
                      <a:r>
                        <a:rPr lang="en-US" sz="1000" b="1"/>
                        <a:t>+2.5g to -1.0g</a:t>
                      </a: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FAR Part 25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1000">
                          <a:solidFill>
                            <a:schemeClr val="dk1"/>
                          </a:solidFill>
                        </a:rPr>
                        <a:t>Intend to comply</a:t>
                      </a:r>
                      <a:endParaRPr sz="1000">
                        <a:solidFill>
                          <a:schemeClr val="dk1"/>
                        </a:solidFill>
                      </a:endParaRPr>
                    </a:p>
                    <a:p>
                      <a:pPr marL="0" lvl="0" indent="0" algn="ctr"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(Tier-2, 3/3)</a:t>
            </a:r>
            <a:endParaRPr/>
          </a:p>
        </p:txBody>
      </p:sp>
      <p:sp>
        <p:nvSpPr>
          <p:cNvPr id="178" name="Google Shape;178;p23"/>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17</a:t>
            </a:fld>
            <a:endParaRPr sz="900" b="0" i="0" u="none" strike="noStrike" cap="none">
              <a:solidFill>
                <a:srgbClr val="4F4F4F"/>
              </a:solidFill>
              <a:latin typeface="Arial"/>
              <a:ea typeface="Arial"/>
              <a:cs typeface="Arial"/>
              <a:sym typeface="Arial"/>
            </a:endParaRPr>
          </a:p>
        </p:txBody>
      </p:sp>
      <p:graphicFrame>
        <p:nvGraphicFramePr>
          <p:cNvPr id="179" name="Google Shape;179;p23"/>
          <p:cNvGraphicFramePr/>
          <p:nvPr/>
        </p:nvGraphicFramePr>
        <p:xfrm>
          <a:off x="182813" y="909625"/>
          <a:ext cx="11561550" cy="5571810"/>
        </p:xfrm>
        <a:graphic>
          <a:graphicData uri="http://schemas.openxmlformats.org/drawingml/2006/table">
            <a:tbl>
              <a:tblPr>
                <a:noFill/>
                <a:tableStyleId>{31941297-FE98-42E7-A0B4-019B974FFA1D}</a:tableStyleId>
              </a:tblPr>
              <a:tblGrid>
                <a:gridCol w="734850">
                  <a:extLst>
                    <a:ext uri="{9D8B030D-6E8A-4147-A177-3AD203B41FA5}">
                      <a16:colId xmlns:a16="http://schemas.microsoft.com/office/drawing/2014/main" val="20000"/>
                    </a:ext>
                  </a:extLst>
                </a:gridCol>
                <a:gridCol w="2322100">
                  <a:extLst>
                    <a:ext uri="{9D8B030D-6E8A-4147-A177-3AD203B41FA5}">
                      <a16:colId xmlns:a16="http://schemas.microsoft.com/office/drawing/2014/main" val="20001"/>
                    </a:ext>
                  </a:extLst>
                </a:gridCol>
                <a:gridCol w="940600">
                  <a:extLst>
                    <a:ext uri="{9D8B030D-6E8A-4147-A177-3AD203B41FA5}">
                      <a16:colId xmlns:a16="http://schemas.microsoft.com/office/drawing/2014/main" val="20002"/>
                    </a:ext>
                  </a:extLst>
                </a:gridCol>
                <a:gridCol w="970000">
                  <a:extLst>
                    <a:ext uri="{9D8B030D-6E8A-4147-A177-3AD203B41FA5}">
                      <a16:colId xmlns:a16="http://schemas.microsoft.com/office/drawing/2014/main" val="20003"/>
                    </a:ext>
                  </a:extLst>
                </a:gridCol>
                <a:gridCol w="1312925">
                  <a:extLst>
                    <a:ext uri="{9D8B030D-6E8A-4147-A177-3AD203B41FA5}">
                      <a16:colId xmlns:a16="http://schemas.microsoft.com/office/drawing/2014/main" val="20004"/>
                    </a:ext>
                  </a:extLst>
                </a:gridCol>
                <a:gridCol w="1107150">
                  <a:extLst>
                    <a:ext uri="{9D8B030D-6E8A-4147-A177-3AD203B41FA5}">
                      <a16:colId xmlns:a16="http://schemas.microsoft.com/office/drawing/2014/main" val="20005"/>
                    </a:ext>
                  </a:extLst>
                </a:gridCol>
                <a:gridCol w="1175750">
                  <a:extLst>
                    <a:ext uri="{9D8B030D-6E8A-4147-A177-3AD203B41FA5}">
                      <a16:colId xmlns:a16="http://schemas.microsoft.com/office/drawing/2014/main" val="20006"/>
                    </a:ext>
                  </a:extLst>
                </a:gridCol>
                <a:gridCol w="1156150">
                  <a:extLst>
                    <a:ext uri="{9D8B030D-6E8A-4147-A177-3AD203B41FA5}">
                      <a16:colId xmlns:a16="http://schemas.microsoft.com/office/drawing/2014/main" val="20007"/>
                    </a:ext>
                  </a:extLst>
                </a:gridCol>
                <a:gridCol w="979800">
                  <a:extLst>
                    <a:ext uri="{9D8B030D-6E8A-4147-A177-3AD203B41FA5}">
                      <a16:colId xmlns:a16="http://schemas.microsoft.com/office/drawing/2014/main" val="20008"/>
                    </a:ext>
                  </a:extLst>
                </a:gridCol>
                <a:gridCol w="862225">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800" b="1"/>
                        <a:t>Requirement ID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 Type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Requirements Validity</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Traceability/Rationale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Method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Owner</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Evidence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Verification Comments</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Compliance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lvl="0" indent="0" algn="ctr" rtl="0">
                        <a:lnSpc>
                          <a:spcPct val="115000"/>
                        </a:lnSpc>
                        <a:spcBef>
                          <a:spcPts val="0"/>
                        </a:spcBef>
                        <a:spcAft>
                          <a:spcPts val="0"/>
                        </a:spcAft>
                        <a:buNone/>
                      </a:pPr>
                      <a:r>
                        <a:rPr lang="en-US" sz="1000"/>
                        <a:t>T2-R-9</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weight of the hardpoint shall not exceed </a:t>
                      </a:r>
                      <a:r>
                        <a:rPr lang="en-US" sz="1000" b="1"/>
                        <a:t>35 kg</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Physical &amp;</a:t>
                      </a:r>
                      <a:endParaRPr sz="1000"/>
                    </a:p>
                    <a:p>
                      <a:pPr marL="0" lvl="0" indent="0" algn="ctr" rtl="0">
                        <a:lnSpc>
                          <a:spcPct val="115000"/>
                        </a:lnSpc>
                        <a:spcBef>
                          <a:spcPts val="0"/>
                        </a:spcBef>
                        <a:spcAft>
                          <a:spcPts val="0"/>
                        </a:spcAft>
                        <a:buNone/>
                      </a:pPr>
                      <a:r>
                        <a:rPr lang="en-US" sz="1000"/>
                        <a:t>Installation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 to BRU-32</a:t>
                      </a:r>
                      <a:endParaRPr sz="1000"/>
                    </a:p>
                    <a:p>
                      <a:pPr marL="0" lvl="0" indent="0" algn="ctr" rtl="0">
                        <a:lnSpc>
                          <a:spcPct val="115000"/>
                        </a:lnSpc>
                        <a:spcBef>
                          <a:spcPts val="0"/>
                        </a:spcBef>
                        <a:spcAft>
                          <a:spcPts val="0"/>
                        </a:spcAft>
                        <a:buNone/>
                      </a:pPr>
                      <a:r>
                        <a:rPr lang="en-US" sz="1000"/>
                        <a:t>Ejector Rack</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Weight measurement report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76250">
                <a:tc>
                  <a:txBody>
                    <a:bodyPr/>
                    <a:lstStyle/>
                    <a:p>
                      <a:pPr marL="0" lvl="0" indent="0" algn="ctr" rtl="0">
                        <a:lnSpc>
                          <a:spcPct val="115000"/>
                        </a:lnSpc>
                        <a:spcBef>
                          <a:spcPts val="0"/>
                        </a:spcBef>
                        <a:spcAft>
                          <a:spcPts val="0"/>
                        </a:spcAft>
                        <a:buNone/>
                      </a:pPr>
                      <a:r>
                        <a:rPr lang="en-US" sz="1000"/>
                        <a:t>T2-R-10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mechanism shall accommodate infrastructure to provide at least </a:t>
                      </a:r>
                      <a:r>
                        <a:rPr lang="en-US" sz="1000" b="1"/>
                        <a:t>1 kW</a:t>
                      </a:r>
                      <a:r>
                        <a:rPr lang="en-US" sz="1000"/>
                        <a:t> Electrical Power to payload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From the literature,</a:t>
                      </a:r>
                      <a:endParaRPr sz="1000"/>
                    </a:p>
                    <a:p>
                      <a:pPr marL="0" lvl="0" indent="0" algn="ctr" rtl="0">
                        <a:lnSpc>
                          <a:spcPct val="115000"/>
                        </a:lnSpc>
                        <a:spcBef>
                          <a:spcPts val="0"/>
                        </a:spcBef>
                        <a:spcAft>
                          <a:spcPts val="0"/>
                        </a:spcAft>
                        <a:buNone/>
                      </a:pPr>
                      <a:r>
                        <a:rPr lang="en-US" sz="1000"/>
                        <a:t>the maximum power consumption</a:t>
                      </a:r>
                      <a:endParaRPr sz="1000"/>
                    </a:p>
                    <a:p>
                      <a:pPr marL="0" lvl="0" indent="0" algn="ctr" rtl="0">
                        <a:lnSpc>
                          <a:spcPct val="115000"/>
                        </a:lnSpc>
                        <a:spcBef>
                          <a:spcPts val="0"/>
                        </a:spcBef>
                        <a:spcAft>
                          <a:spcPts val="0"/>
                        </a:spcAft>
                        <a:buNone/>
                      </a:pPr>
                      <a:r>
                        <a:rPr lang="en-US" sz="1000"/>
                        <a:t>was of an EO/IR payload.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Power consumption test reports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Power requirements met</a:t>
                      </a:r>
                      <a:endParaRPr sz="1000"/>
                    </a:p>
                    <a:p>
                      <a:pPr marL="0" lvl="0" indent="0" algn="ctr" rtl="0">
                        <a:lnSpc>
                          <a:spcPct val="115000"/>
                        </a:lnSpc>
                        <a:spcBef>
                          <a:spcPts val="0"/>
                        </a:spcBef>
                        <a:spcAft>
                          <a:spcPts val="0"/>
                        </a:spcAft>
                        <a:buNone/>
                      </a:pPr>
                      <a:r>
                        <a:rPr lang="en-US" sz="1000"/>
                        <a:t>under full load conditions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76250">
                <a:tc>
                  <a:txBody>
                    <a:bodyPr/>
                    <a:lstStyle/>
                    <a:p>
                      <a:pPr marL="0" lvl="0" indent="0" algn="ctr" rtl="0">
                        <a:lnSpc>
                          <a:spcPct val="115000"/>
                        </a:lnSpc>
                        <a:spcBef>
                          <a:spcPts val="0"/>
                        </a:spcBef>
                        <a:spcAft>
                          <a:spcPts val="0"/>
                        </a:spcAft>
                        <a:buNone/>
                      </a:pPr>
                      <a:r>
                        <a:rPr lang="en-US" sz="1000"/>
                        <a:t>T2-R-11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electronics of the mechanism shall</a:t>
                      </a:r>
                      <a:endParaRPr sz="1000"/>
                    </a:p>
                    <a:p>
                      <a:pPr marL="0" lvl="0" indent="0" algn="l" rtl="0">
                        <a:lnSpc>
                          <a:spcPct val="115000"/>
                        </a:lnSpc>
                        <a:spcBef>
                          <a:spcPts val="0"/>
                        </a:spcBef>
                        <a:spcAft>
                          <a:spcPts val="0"/>
                        </a:spcAft>
                        <a:buNone/>
                      </a:pPr>
                      <a:r>
                        <a:rPr lang="en-US" sz="1000"/>
                        <a:t>interface with </a:t>
                      </a:r>
                      <a:r>
                        <a:rPr lang="en-US" sz="1000" b="1"/>
                        <a:t>MIL-STD-1553B</a:t>
                      </a:r>
                      <a:r>
                        <a:rPr lang="en-US" sz="1000"/>
                        <a:t> Avionics Bus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Interface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MIL-STD-1553B is a widely used</a:t>
                      </a:r>
                      <a:endParaRPr sz="1000"/>
                    </a:p>
                    <a:p>
                      <a:pPr marL="0" lvl="0" indent="0" algn="ctr" rtl="0">
                        <a:lnSpc>
                          <a:spcPct val="115000"/>
                        </a:lnSpc>
                        <a:spcBef>
                          <a:spcPts val="0"/>
                        </a:spcBef>
                        <a:spcAft>
                          <a:spcPts val="0"/>
                        </a:spcAft>
                        <a:buNone/>
                      </a:pPr>
                      <a:r>
                        <a:rPr lang="en-US" sz="1000"/>
                        <a:t>avionics data bus in military</a:t>
                      </a:r>
                      <a:endParaRPr sz="1000"/>
                    </a:p>
                    <a:p>
                      <a:pPr marL="0" lvl="0" indent="0" algn="ctr" rtl="0">
                        <a:lnSpc>
                          <a:spcPct val="115000"/>
                        </a:lnSpc>
                        <a:spcBef>
                          <a:spcPts val="0"/>
                        </a:spcBef>
                        <a:spcAft>
                          <a:spcPts val="0"/>
                        </a:spcAft>
                        <a:buNone/>
                      </a:pPr>
                      <a:r>
                        <a:rPr lang="en-US" sz="1000"/>
                        <a:t>aviation applications.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33375">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shall have easy integration with structural elements under the wing of the UAV</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000"/>
                        <a:t>Interface </a:t>
                      </a:r>
                      <a:endParaRPr sz="1000"/>
                    </a:p>
                    <a:p>
                      <a:pPr marL="0" marR="0" lvl="0" indent="0" algn="ctr" rtl="0">
                        <a:lnSpc>
                          <a:spcPct val="115000"/>
                        </a:lnSpc>
                        <a:spcBef>
                          <a:spcPts val="0"/>
                        </a:spcBef>
                        <a:spcAft>
                          <a:spcPts val="0"/>
                        </a:spcAft>
                        <a:buNone/>
                      </a:pPr>
                      <a:r>
                        <a:rPr lang="en-US" sz="1000"/>
                        <a:t>compatibility</a:t>
                      </a:r>
                      <a:endParaRPr sz="1000"/>
                    </a:p>
                    <a:p>
                      <a:pPr marL="0" marR="0" lvl="0" indent="0" algn="ctr" rtl="0">
                        <a:lnSpc>
                          <a:spcPct val="115000"/>
                        </a:lnSpc>
                        <a:spcBef>
                          <a:spcPts val="0"/>
                        </a:spcBef>
                        <a:spcAft>
                          <a:spcPts val="0"/>
                        </a:spcAft>
                        <a:buNone/>
                      </a:pPr>
                      <a:r>
                        <a:rPr lang="en-US" sz="1000"/>
                        <a:t>test results</a:t>
                      </a:r>
                      <a:endParaRPr sz="1000"/>
                    </a:p>
                  </a:txBody>
                  <a:tcPr marL="91425" marR="9142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sz="800"/>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33375">
                <a:tc>
                  <a:txBody>
                    <a:bodyPr/>
                    <a:lstStyle/>
                    <a:p>
                      <a:pPr marL="0" lvl="0" indent="0" algn="ctr" rtl="0">
                        <a:lnSpc>
                          <a:spcPct val="115000"/>
                        </a:lnSpc>
                        <a:spcBef>
                          <a:spcPts val="0"/>
                        </a:spcBef>
                        <a:spcAft>
                          <a:spcPts val="0"/>
                        </a:spcAft>
                        <a:buNone/>
                      </a:pPr>
                      <a:r>
                        <a:rPr lang="en-US" sz="1000"/>
                        <a:t>T2-R-13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actuators of the hardpoints should have a failure rate of &lt; </a:t>
                      </a:r>
                      <a:r>
                        <a:rPr lang="en-US" sz="1000" b="1"/>
                        <a:t>1*10^-7 occurences per flight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Maintenance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MIL-STD-8591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Service Experience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Failure mode analysis, service logs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Service data reviewed</a:t>
                      </a:r>
                      <a:endParaRPr sz="1000"/>
                    </a:p>
                    <a:p>
                      <a:pPr marL="0" lvl="0" indent="0" algn="ctr" rtl="0">
                        <a:lnSpc>
                          <a:spcPct val="115000"/>
                        </a:lnSpc>
                        <a:spcBef>
                          <a:spcPts val="0"/>
                        </a:spcBef>
                        <a:spcAft>
                          <a:spcPts val="0"/>
                        </a:spcAft>
                        <a:buNone/>
                      </a:pPr>
                      <a:r>
                        <a:rPr lang="en-US" sz="1000"/>
                        <a:t>for reliability validation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76250">
                <a:tc>
                  <a:txBody>
                    <a:bodyPr/>
                    <a:lstStyle/>
                    <a:p>
                      <a:pPr marL="0" lvl="0" indent="0" algn="ctr" rtl="0">
                        <a:lnSpc>
                          <a:spcPct val="115000"/>
                        </a:lnSpc>
                        <a:spcBef>
                          <a:spcPts val="0"/>
                        </a:spcBef>
                        <a:spcAft>
                          <a:spcPts val="0"/>
                        </a:spcAft>
                        <a:buNone/>
                      </a:pPr>
                      <a:r>
                        <a:rPr lang="en-US" sz="1000"/>
                        <a:t>T2-R-14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structural elements of the hardpoint mechanism should not require maintenance/overhaul before</a:t>
                      </a:r>
                      <a:endParaRPr sz="1000"/>
                    </a:p>
                    <a:p>
                      <a:pPr marL="0" lvl="0" indent="0" algn="l" rtl="0">
                        <a:lnSpc>
                          <a:spcPct val="115000"/>
                        </a:lnSpc>
                        <a:spcBef>
                          <a:spcPts val="0"/>
                        </a:spcBef>
                        <a:spcAft>
                          <a:spcPts val="0"/>
                        </a:spcAft>
                        <a:buNone/>
                      </a:pPr>
                      <a:r>
                        <a:rPr lang="en-US" sz="1000" b="1"/>
                        <a:t>750 flight hours or 35 sorties</a:t>
                      </a:r>
                      <a:r>
                        <a:rPr lang="en-US" sz="1000"/>
                        <a:t>, whichever comes first.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"B"-Check intervals for MRO,</a:t>
                      </a:r>
                      <a:endParaRPr sz="1000"/>
                    </a:p>
                    <a:p>
                      <a:pPr marL="0" lvl="0" indent="0" algn="ctr" rtl="0">
                        <a:lnSpc>
                          <a:spcPct val="115000"/>
                        </a:lnSpc>
                        <a:spcBef>
                          <a:spcPts val="0"/>
                        </a:spcBef>
                        <a:spcAft>
                          <a:spcPts val="0"/>
                        </a:spcAft>
                        <a:buNone/>
                      </a:pPr>
                      <a:r>
                        <a:rPr lang="en-US" sz="1000"/>
                        <a:t>NITI Aayog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Service Experience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76250">
                <a:tc>
                  <a:txBody>
                    <a:bodyPr/>
                    <a:lstStyle/>
                    <a:p>
                      <a:pPr marL="0" lvl="0" indent="0" algn="l" rtl="0">
                        <a:lnSpc>
                          <a:spcPct val="115000"/>
                        </a:lnSpc>
                        <a:spcBef>
                          <a:spcPts val="0"/>
                        </a:spcBef>
                        <a:spcAft>
                          <a:spcPts val="0"/>
                        </a:spcAft>
                        <a:buNone/>
                      </a:pPr>
                      <a:r>
                        <a:rPr lang="en-US" sz="1000"/>
                        <a:t>T2-R-15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Withstand vibrations upto 3g in all axises with wing’s natural frequency of 20Hz</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natural frequency of the wing is 20hz</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Test,Analysis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analysis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modal &amp; vibration testing</a:t>
                      </a:r>
                      <a:endParaRPr sz="1000">
                        <a:solidFill>
                          <a:schemeClr val="dk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The vibrational load requirement were met</a:t>
                      </a:r>
                      <a:endParaRPr sz="1000">
                        <a:solidFill>
                          <a:schemeClr val="dk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(Tier-3, 1/3)</a:t>
            </a:r>
            <a:endParaRPr/>
          </a:p>
        </p:txBody>
      </p:sp>
      <p:sp>
        <p:nvSpPr>
          <p:cNvPr id="185" name="Google Shape;185;p24"/>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18</a:t>
            </a:fld>
            <a:endParaRPr sz="900" b="0" i="0" u="none" strike="noStrike" cap="none">
              <a:solidFill>
                <a:srgbClr val="4F4F4F"/>
              </a:solidFill>
              <a:latin typeface="Arial"/>
              <a:ea typeface="Arial"/>
              <a:cs typeface="Arial"/>
              <a:sym typeface="Arial"/>
            </a:endParaRPr>
          </a:p>
        </p:txBody>
      </p:sp>
      <p:graphicFrame>
        <p:nvGraphicFramePr>
          <p:cNvPr id="186" name="Google Shape;186;p24"/>
          <p:cNvGraphicFramePr/>
          <p:nvPr/>
        </p:nvGraphicFramePr>
        <p:xfrm>
          <a:off x="201250" y="943700"/>
          <a:ext cx="11543100" cy="5420043"/>
        </p:xfrm>
        <a:graphic>
          <a:graphicData uri="http://schemas.openxmlformats.org/drawingml/2006/table">
            <a:tbl>
              <a:tblPr>
                <a:noFill/>
                <a:tableStyleId>{31941297-FE98-42E7-A0B4-019B974FFA1D}</a:tableStyleId>
              </a:tblPr>
              <a:tblGrid>
                <a:gridCol w="823950">
                  <a:extLst>
                    <a:ext uri="{9D8B030D-6E8A-4147-A177-3AD203B41FA5}">
                      <a16:colId xmlns:a16="http://schemas.microsoft.com/office/drawing/2014/main" val="20000"/>
                    </a:ext>
                  </a:extLst>
                </a:gridCol>
                <a:gridCol w="2228125">
                  <a:extLst>
                    <a:ext uri="{9D8B030D-6E8A-4147-A177-3AD203B41FA5}">
                      <a16:colId xmlns:a16="http://schemas.microsoft.com/office/drawing/2014/main" val="20001"/>
                    </a:ext>
                  </a:extLst>
                </a:gridCol>
                <a:gridCol w="939100">
                  <a:extLst>
                    <a:ext uri="{9D8B030D-6E8A-4147-A177-3AD203B41FA5}">
                      <a16:colId xmlns:a16="http://schemas.microsoft.com/office/drawing/2014/main" val="20002"/>
                    </a:ext>
                  </a:extLst>
                </a:gridCol>
                <a:gridCol w="968450">
                  <a:extLst>
                    <a:ext uri="{9D8B030D-6E8A-4147-A177-3AD203B41FA5}">
                      <a16:colId xmlns:a16="http://schemas.microsoft.com/office/drawing/2014/main" val="20003"/>
                    </a:ext>
                  </a:extLst>
                </a:gridCol>
                <a:gridCol w="1310825">
                  <a:extLst>
                    <a:ext uri="{9D8B030D-6E8A-4147-A177-3AD203B41FA5}">
                      <a16:colId xmlns:a16="http://schemas.microsoft.com/office/drawing/2014/main" val="20004"/>
                    </a:ext>
                  </a:extLst>
                </a:gridCol>
                <a:gridCol w="1105400">
                  <a:extLst>
                    <a:ext uri="{9D8B030D-6E8A-4147-A177-3AD203B41FA5}">
                      <a16:colId xmlns:a16="http://schemas.microsoft.com/office/drawing/2014/main" val="20005"/>
                    </a:ext>
                  </a:extLst>
                </a:gridCol>
                <a:gridCol w="1173875">
                  <a:extLst>
                    <a:ext uri="{9D8B030D-6E8A-4147-A177-3AD203B41FA5}">
                      <a16:colId xmlns:a16="http://schemas.microsoft.com/office/drawing/2014/main" val="20006"/>
                    </a:ext>
                  </a:extLst>
                </a:gridCol>
                <a:gridCol w="1154300">
                  <a:extLst>
                    <a:ext uri="{9D8B030D-6E8A-4147-A177-3AD203B41FA5}">
                      <a16:colId xmlns:a16="http://schemas.microsoft.com/office/drawing/2014/main" val="20007"/>
                    </a:ext>
                  </a:extLst>
                </a:gridCol>
                <a:gridCol w="978225">
                  <a:extLst>
                    <a:ext uri="{9D8B030D-6E8A-4147-A177-3AD203B41FA5}">
                      <a16:colId xmlns:a16="http://schemas.microsoft.com/office/drawing/2014/main" val="20008"/>
                    </a:ext>
                  </a:extLst>
                </a:gridCol>
                <a:gridCol w="8608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900" b="1"/>
                        <a:t>Requirement ID</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Requirement</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Requirement Type</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Requirements Validity</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Traceability/Rationale</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Product Verification Method</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Product Verification Owner</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Product Verification Evidence</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Verification Comments</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b="1"/>
                        <a:t>Compliance</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lvl="0" indent="0" algn="ctr" rtl="0">
                        <a:lnSpc>
                          <a:spcPct val="115000"/>
                        </a:lnSpc>
                        <a:spcBef>
                          <a:spcPts val="0"/>
                        </a:spcBef>
                        <a:spcAft>
                          <a:spcPts val="0"/>
                        </a:spcAft>
                        <a:buNone/>
                      </a:pPr>
                      <a:r>
                        <a:rPr lang="en-US" sz="1000"/>
                        <a:t>T3-R-1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Operates in temperatures </a:t>
                      </a:r>
                      <a:r>
                        <a:rPr lang="en-US" sz="900" b="1"/>
                        <a:t>-45°C to 55°C </a:t>
                      </a:r>
                      <a:r>
                        <a:rPr lang="en-US" sz="900"/>
                        <a:t>and resists </a:t>
                      </a:r>
                      <a:r>
                        <a:rPr lang="en-US" sz="900" b="1"/>
                        <a:t>humidity levels upto 95%</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Operational</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Environmental testing results,</a:t>
                      </a:r>
                      <a:endParaRPr sz="900"/>
                    </a:p>
                    <a:p>
                      <a:pPr marL="0" lvl="0" indent="0" algn="ctr" rtl="0">
                        <a:lnSpc>
                          <a:spcPct val="115000"/>
                        </a:lnSpc>
                        <a:spcBef>
                          <a:spcPts val="0"/>
                        </a:spcBef>
                        <a:spcAft>
                          <a:spcPts val="0"/>
                        </a:spcAft>
                        <a:buNone/>
                      </a:pPr>
                      <a:r>
                        <a:rPr lang="en-US" sz="900"/>
                        <a:t>humidity and temperature cycling data</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Tested under extreme</a:t>
                      </a:r>
                      <a:endParaRPr sz="900"/>
                    </a:p>
                    <a:p>
                      <a:pPr marL="0" lvl="0" indent="0" algn="ctr" rtl="0">
                        <a:lnSpc>
                          <a:spcPct val="115000"/>
                        </a:lnSpc>
                        <a:spcBef>
                          <a:spcPts val="0"/>
                        </a:spcBef>
                        <a:spcAft>
                          <a:spcPts val="0"/>
                        </a:spcAft>
                        <a:buNone/>
                      </a:pPr>
                      <a:r>
                        <a:rPr lang="en-US" sz="900"/>
                        <a:t>temperature and humidity</a:t>
                      </a:r>
                      <a:endParaRPr sz="900"/>
                    </a:p>
                    <a:p>
                      <a:pPr marL="0" lvl="0" indent="0" algn="ctr" rtl="0">
                        <a:lnSpc>
                          <a:spcPct val="115000"/>
                        </a:lnSpc>
                        <a:spcBef>
                          <a:spcPts val="0"/>
                        </a:spcBef>
                        <a:spcAft>
                          <a:spcPts val="0"/>
                        </a:spcAft>
                        <a:buNone/>
                      </a:pPr>
                      <a:r>
                        <a:rPr lang="en-US" sz="900"/>
                        <a:t>conditions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9125">
                <a:tc>
                  <a:txBody>
                    <a:bodyPr/>
                    <a:lstStyle/>
                    <a:p>
                      <a:pPr marL="0" lvl="0" indent="0" algn="ctr" rtl="0">
                        <a:lnSpc>
                          <a:spcPct val="115000"/>
                        </a:lnSpc>
                        <a:spcBef>
                          <a:spcPts val="0"/>
                        </a:spcBef>
                        <a:spcAft>
                          <a:spcPts val="0"/>
                        </a:spcAft>
                        <a:buNone/>
                      </a:pPr>
                      <a:r>
                        <a:rPr lang="en-US" sz="1000"/>
                        <a:t>T3-R-2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Actuators are to be fixed in latched position in the event of power loss/failure, to prevent dropping the payload.</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Fail-safe mechanism review,</a:t>
                      </a:r>
                      <a:endParaRPr sz="900"/>
                    </a:p>
                    <a:p>
                      <a:pPr marL="0" lvl="0" indent="0" algn="ctr" rtl="0">
                        <a:lnSpc>
                          <a:spcPct val="115000"/>
                        </a:lnSpc>
                        <a:spcBef>
                          <a:spcPts val="0"/>
                        </a:spcBef>
                        <a:spcAft>
                          <a:spcPts val="0"/>
                        </a:spcAft>
                        <a:buNone/>
                      </a:pPr>
                      <a:r>
                        <a:rPr lang="en-US" sz="900"/>
                        <a:t>sensor failure simulation test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Reviewed and tested to</a:t>
                      </a:r>
                      <a:endParaRPr sz="900"/>
                    </a:p>
                    <a:p>
                      <a:pPr marL="0" lvl="0" indent="0" algn="ctr" rtl="0">
                        <a:lnSpc>
                          <a:spcPct val="115000"/>
                        </a:lnSpc>
                        <a:spcBef>
                          <a:spcPts val="0"/>
                        </a:spcBef>
                        <a:spcAft>
                          <a:spcPts val="0"/>
                        </a:spcAft>
                        <a:buNone/>
                      </a:pPr>
                      <a:r>
                        <a:rPr lang="en-US" sz="900"/>
                        <a:t>ensure payload safety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9125">
                <a:tc>
                  <a:txBody>
                    <a:bodyPr/>
                    <a:lstStyle/>
                    <a:p>
                      <a:pPr marL="0" lvl="0" indent="0" algn="ctr" rtl="0">
                        <a:lnSpc>
                          <a:spcPct val="115000"/>
                        </a:lnSpc>
                        <a:spcBef>
                          <a:spcPts val="0"/>
                        </a:spcBef>
                        <a:spcAft>
                          <a:spcPts val="0"/>
                        </a:spcAft>
                        <a:buNone/>
                      </a:pPr>
                      <a:r>
                        <a:rPr lang="en-US" sz="1000"/>
                        <a:t>T3-R-3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Proximity sensors that have a minimum range of </a:t>
                      </a:r>
                      <a:r>
                        <a:rPr lang="en-US" sz="900" b="1"/>
                        <a:t>10 mm </a:t>
                      </a:r>
                      <a:r>
                        <a:rPr lang="en-US" sz="900"/>
                        <a:t>shall be implemented to check payload release status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Proximity sensor test results,</a:t>
                      </a:r>
                      <a:endParaRPr sz="900"/>
                    </a:p>
                    <a:p>
                      <a:pPr marL="0" lvl="0" indent="0" algn="ctr" rtl="0">
                        <a:lnSpc>
                          <a:spcPct val="115000"/>
                        </a:lnSpc>
                        <a:spcBef>
                          <a:spcPts val="0"/>
                        </a:spcBef>
                        <a:spcAft>
                          <a:spcPts val="0"/>
                        </a:spcAft>
                        <a:buNone/>
                      </a:pPr>
                      <a:r>
                        <a:rPr lang="en-US" sz="900"/>
                        <a:t>inspection reports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Verified against design</a:t>
                      </a:r>
                      <a:endParaRPr sz="900"/>
                    </a:p>
                    <a:p>
                      <a:pPr marL="0" lvl="0" indent="0" algn="ctr" rtl="0">
                        <a:lnSpc>
                          <a:spcPct val="115000"/>
                        </a:lnSpc>
                        <a:spcBef>
                          <a:spcPts val="0"/>
                        </a:spcBef>
                        <a:spcAft>
                          <a:spcPts val="0"/>
                        </a:spcAft>
                        <a:buNone/>
                      </a:pPr>
                      <a:r>
                        <a:rPr lang="en-US" sz="900"/>
                        <a:t>specifications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33375">
                <a:tc>
                  <a:txBody>
                    <a:bodyPr/>
                    <a:lstStyle/>
                    <a:p>
                      <a:pPr marL="0" lvl="0" indent="0" algn="ctr" rtl="0">
                        <a:lnSpc>
                          <a:spcPct val="115000"/>
                        </a:lnSpc>
                        <a:spcBef>
                          <a:spcPts val="0"/>
                        </a:spcBef>
                        <a:spcAft>
                          <a:spcPts val="0"/>
                        </a:spcAft>
                        <a:buNone/>
                      </a:pPr>
                      <a:r>
                        <a:rPr lang="en-US" sz="1000"/>
                        <a:t>T3-R-4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Negative displacement plungers shall apply a force such that the ejected/jettisoned payload does not come within chord length distance of the UAV.</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Plunger force test results,</a:t>
                      </a:r>
                      <a:endParaRPr sz="900"/>
                    </a:p>
                    <a:p>
                      <a:pPr marL="0" lvl="0" indent="0" algn="ctr" rtl="0">
                        <a:lnSpc>
                          <a:spcPct val="115000"/>
                        </a:lnSpc>
                        <a:spcBef>
                          <a:spcPts val="0"/>
                        </a:spcBef>
                        <a:spcAft>
                          <a:spcPts val="0"/>
                        </a:spcAft>
                        <a:buNone/>
                      </a:pPr>
                      <a:r>
                        <a:rPr lang="en-US" sz="900"/>
                        <a:t>ejection distance validation</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Tested to ensure payload</a:t>
                      </a:r>
                      <a:endParaRPr sz="900"/>
                    </a:p>
                    <a:p>
                      <a:pPr marL="0" lvl="0" indent="0" algn="ctr" rtl="0">
                        <a:lnSpc>
                          <a:spcPct val="115000"/>
                        </a:lnSpc>
                        <a:spcBef>
                          <a:spcPts val="0"/>
                        </a:spcBef>
                        <a:spcAft>
                          <a:spcPts val="0"/>
                        </a:spcAft>
                        <a:buNone/>
                      </a:pPr>
                      <a:r>
                        <a:rPr lang="en-US" sz="900"/>
                        <a:t>clears UAV</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76250">
                <a:tc>
                  <a:txBody>
                    <a:bodyPr/>
                    <a:lstStyle/>
                    <a:p>
                      <a:pPr marL="0" lvl="0" indent="0" algn="ctr" rtl="0">
                        <a:lnSpc>
                          <a:spcPct val="115000"/>
                        </a:lnSpc>
                        <a:spcBef>
                          <a:spcPts val="0"/>
                        </a:spcBef>
                        <a:spcAft>
                          <a:spcPts val="0"/>
                        </a:spcAft>
                        <a:buNone/>
                      </a:pPr>
                      <a:r>
                        <a:rPr lang="en-US" sz="1000"/>
                        <a:t>T3-R-5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Maximum rate of data transfer to and from</a:t>
                      </a:r>
                      <a:endParaRPr sz="900"/>
                    </a:p>
                    <a:p>
                      <a:pPr marL="0" lvl="0" indent="0" algn="l" rtl="0">
                        <a:lnSpc>
                          <a:spcPct val="115000"/>
                        </a:lnSpc>
                        <a:spcBef>
                          <a:spcPts val="0"/>
                        </a:spcBef>
                        <a:spcAft>
                          <a:spcPts val="0"/>
                        </a:spcAft>
                        <a:buNone/>
                      </a:pPr>
                      <a:r>
                        <a:rPr lang="en-US" sz="900"/>
                        <a:t>electronics of mechanism shall be </a:t>
                      </a:r>
                      <a:r>
                        <a:rPr lang="en-US" sz="900" b="1"/>
                        <a:t>&lt; 1 Mbps</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T2-R-11,</a:t>
                      </a:r>
                      <a:endParaRPr sz="1000"/>
                    </a:p>
                    <a:p>
                      <a:pPr marL="0" lvl="0" indent="0" algn="ctr" rtl="0">
                        <a:lnSpc>
                          <a:spcPct val="115000"/>
                        </a:lnSpc>
                        <a:spcBef>
                          <a:spcPts val="0"/>
                        </a:spcBef>
                        <a:spcAft>
                          <a:spcPts val="0"/>
                        </a:spcAft>
                        <a:buNone/>
                      </a:pPr>
                      <a:r>
                        <a:rPr lang="en-US" sz="1000"/>
                        <a:t>MIL-STD 1553B</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Data transfer rate test reports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Validated to meet data</a:t>
                      </a:r>
                      <a:endParaRPr sz="900"/>
                    </a:p>
                    <a:p>
                      <a:pPr marL="0" lvl="0" indent="0" algn="ctr" rtl="0">
                        <a:lnSpc>
                          <a:spcPct val="115000"/>
                        </a:lnSpc>
                        <a:spcBef>
                          <a:spcPts val="0"/>
                        </a:spcBef>
                        <a:spcAft>
                          <a:spcPts val="0"/>
                        </a:spcAft>
                        <a:buNone/>
                      </a:pPr>
                      <a:r>
                        <a:rPr lang="en-US" sz="900"/>
                        <a:t>rate requirements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76250">
                <a:tc>
                  <a:txBody>
                    <a:bodyPr/>
                    <a:lstStyle/>
                    <a:p>
                      <a:pPr marL="0" lvl="0" indent="0" algn="ctr" rtl="0">
                        <a:lnSpc>
                          <a:spcPct val="115000"/>
                        </a:lnSpc>
                        <a:spcBef>
                          <a:spcPts val="0"/>
                        </a:spcBef>
                        <a:spcAft>
                          <a:spcPts val="0"/>
                        </a:spcAft>
                        <a:buNone/>
                      </a:pPr>
                      <a:r>
                        <a:rPr lang="en-US" sz="1000"/>
                        <a:t>T3-R-6</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Actuation mechanism shall have</a:t>
                      </a:r>
                      <a:endParaRPr sz="900"/>
                    </a:p>
                    <a:p>
                      <a:pPr marL="0" lvl="0" indent="0" algn="l" rtl="0">
                        <a:lnSpc>
                          <a:spcPct val="115000"/>
                        </a:lnSpc>
                        <a:spcBef>
                          <a:spcPts val="0"/>
                        </a:spcBef>
                        <a:spcAft>
                          <a:spcPts val="0"/>
                        </a:spcAft>
                        <a:buNone/>
                      </a:pPr>
                      <a:r>
                        <a:rPr lang="en-US" sz="900"/>
                        <a:t>switching frequency </a:t>
                      </a:r>
                      <a:r>
                        <a:rPr lang="en-US" sz="900" b="1"/>
                        <a:t>&gt; 20 Hz</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actuator performance data</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Tested under</a:t>
                      </a:r>
                      <a:endParaRPr sz="900"/>
                    </a:p>
                    <a:p>
                      <a:pPr marL="0" lvl="0" indent="0" algn="ctr" rtl="0">
                        <a:lnSpc>
                          <a:spcPct val="115000"/>
                        </a:lnSpc>
                        <a:spcBef>
                          <a:spcPts val="0"/>
                        </a:spcBef>
                        <a:spcAft>
                          <a:spcPts val="0"/>
                        </a:spcAft>
                        <a:buNone/>
                      </a:pPr>
                      <a:r>
                        <a:rPr lang="en-US" sz="900"/>
                        <a:t>operational load</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76250">
                <a:tc>
                  <a:txBody>
                    <a:bodyPr/>
                    <a:lstStyle/>
                    <a:p>
                      <a:pPr marL="0" lvl="0" indent="0" algn="ctr" rtl="0">
                        <a:lnSpc>
                          <a:spcPct val="115000"/>
                        </a:lnSpc>
                        <a:spcBef>
                          <a:spcPts val="0"/>
                        </a:spcBef>
                        <a:spcAft>
                          <a:spcPts val="0"/>
                        </a:spcAft>
                        <a:buNone/>
                      </a:pPr>
                      <a:r>
                        <a:rPr lang="en-US" sz="1000"/>
                        <a:t>T3-R-7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Rail guides support lateral loads upto</a:t>
                      </a:r>
                      <a:endParaRPr sz="900"/>
                    </a:p>
                    <a:p>
                      <a:pPr marL="0" lvl="0" indent="0" algn="l" rtl="0">
                        <a:lnSpc>
                          <a:spcPct val="115000"/>
                        </a:lnSpc>
                        <a:spcBef>
                          <a:spcPts val="0"/>
                        </a:spcBef>
                        <a:spcAft>
                          <a:spcPts val="0"/>
                        </a:spcAft>
                        <a:buNone/>
                      </a:pPr>
                      <a:r>
                        <a:rPr lang="en-US" sz="900"/>
                        <a:t>1.5 times the payload weight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T2-R-5,</a:t>
                      </a:r>
                      <a:endParaRPr sz="1000"/>
                    </a:p>
                    <a:p>
                      <a:pPr marL="0" lvl="0" indent="0" algn="ctr" rtl="0">
                        <a:lnSpc>
                          <a:spcPct val="115000"/>
                        </a:lnSpc>
                        <a:spcBef>
                          <a:spcPts val="0"/>
                        </a:spcBef>
                        <a:spcAft>
                          <a:spcPts val="0"/>
                        </a:spcAft>
                        <a:buNone/>
                      </a:pPr>
                      <a:r>
                        <a:rPr lang="en-US" sz="1000"/>
                        <a:t>T2-R-8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Load test reports, rail guide analysis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Validated under</a:t>
                      </a:r>
                      <a:endParaRPr sz="900"/>
                    </a:p>
                    <a:p>
                      <a:pPr marL="0" lvl="0" indent="0" algn="ctr" rtl="0">
                        <a:lnSpc>
                          <a:spcPct val="115000"/>
                        </a:lnSpc>
                        <a:spcBef>
                          <a:spcPts val="0"/>
                        </a:spcBef>
                        <a:spcAft>
                          <a:spcPts val="0"/>
                        </a:spcAft>
                        <a:buNone/>
                      </a:pPr>
                      <a:r>
                        <a:rPr lang="en-US" sz="900"/>
                        <a:t>maximum load conditions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76250">
                <a:tc>
                  <a:txBody>
                    <a:bodyPr/>
                    <a:lstStyle/>
                    <a:p>
                      <a:pPr marL="0" lvl="0" indent="0" algn="ctr" rtl="0">
                        <a:lnSpc>
                          <a:spcPct val="115000"/>
                        </a:lnSpc>
                        <a:spcBef>
                          <a:spcPts val="0"/>
                        </a:spcBef>
                        <a:spcAft>
                          <a:spcPts val="0"/>
                        </a:spcAft>
                        <a:buNone/>
                      </a:pPr>
                      <a:r>
                        <a:rPr lang="en-US" sz="1000"/>
                        <a:t>T3-R-8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The aerodynamic fairings must generate drag that is less than 10% of the total drag produced by the aircraft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T2-R-6</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Design Engineer, Analysis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Wind tunnel test results, CFD analysis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Drag coefficient validated</a:t>
                      </a:r>
                      <a:endParaRPr sz="900"/>
                    </a:p>
                    <a:p>
                      <a:pPr marL="0" lvl="0" indent="0" algn="ctr" rtl="0">
                        <a:lnSpc>
                          <a:spcPct val="115000"/>
                        </a:lnSpc>
                        <a:spcBef>
                          <a:spcPts val="0"/>
                        </a:spcBef>
                        <a:spcAft>
                          <a:spcPts val="0"/>
                        </a:spcAft>
                        <a:buNone/>
                      </a:pPr>
                      <a:r>
                        <a:rPr lang="en-US" sz="900"/>
                        <a:t>against aircraft data</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(Tier-3, 2/3)</a:t>
            </a:r>
            <a:endParaRPr/>
          </a:p>
        </p:txBody>
      </p:sp>
      <p:sp>
        <p:nvSpPr>
          <p:cNvPr id="192" name="Google Shape;192;p25"/>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19</a:t>
            </a:fld>
            <a:endParaRPr sz="900" b="0" i="0" u="none" strike="noStrike" cap="none">
              <a:solidFill>
                <a:srgbClr val="4F4F4F"/>
              </a:solidFill>
              <a:latin typeface="Arial"/>
              <a:ea typeface="Arial"/>
              <a:cs typeface="Arial"/>
              <a:sym typeface="Arial"/>
            </a:endParaRPr>
          </a:p>
        </p:txBody>
      </p:sp>
      <p:graphicFrame>
        <p:nvGraphicFramePr>
          <p:cNvPr id="193" name="Google Shape;193;p25"/>
          <p:cNvGraphicFramePr/>
          <p:nvPr/>
        </p:nvGraphicFramePr>
        <p:xfrm>
          <a:off x="191475" y="1090613"/>
          <a:ext cx="3000000" cy="3000000"/>
        </p:xfrm>
        <a:graphic>
          <a:graphicData uri="http://schemas.openxmlformats.org/drawingml/2006/table">
            <a:tbl>
              <a:tblPr>
                <a:noFill/>
                <a:tableStyleId>{31941297-FE98-42E7-A0B4-019B974FFA1D}</a:tableStyleId>
              </a:tblPr>
              <a:tblGrid>
                <a:gridCol w="770550">
                  <a:extLst>
                    <a:ext uri="{9D8B030D-6E8A-4147-A177-3AD203B41FA5}">
                      <a16:colId xmlns:a16="http://schemas.microsoft.com/office/drawing/2014/main" val="20000"/>
                    </a:ext>
                  </a:extLst>
                </a:gridCol>
                <a:gridCol w="2276675">
                  <a:extLst>
                    <a:ext uri="{9D8B030D-6E8A-4147-A177-3AD203B41FA5}">
                      <a16:colId xmlns:a16="http://schemas.microsoft.com/office/drawing/2014/main" val="20001"/>
                    </a:ext>
                  </a:extLst>
                </a:gridCol>
                <a:gridCol w="943925">
                  <a:extLst>
                    <a:ext uri="{9D8B030D-6E8A-4147-A177-3AD203B41FA5}">
                      <a16:colId xmlns:a16="http://schemas.microsoft.com/office/drawing/2014/main" val="20002"/>
                    </a:ext>
                  </a:extLst>
                </a:gridCol>
                <a:gridCol w="974700">
                  <a:extLst>
                    <a:ext uri="{9D8B030D-6E8A-4147-A177-3AD203B41FA5}">
                      <a16:colId xmlns:a16="http://schemas.microsoft.com/office/drawing/2014/main" val="20003"/>
                    </a:ext>
                  </a:extLst>
                </a:gridCol>
                <a:gridCol w="1313300">
                  <a:extLst>
                    <a:ext uri="{9D8B030D-6E8A-4147-A177-3AD203B41FA5}">
                      <a16:colId xmlns:a16="http://schemas.microsoft.com/office/drawing/2014/main" val="20004"/>
                    </a:ext>
                  </a:extLst>
                </a:gridCol>
                <a:gridCol w="1108100">
                  <a:extLst>
                    <a:ext uri="{9D8B030D-6E8A-4147-A177-3AD203B41FA5}">
                      <a16:colId xmlns:a16="http://schemas.microsoft.com/office/drawing/2014/main" val="20005"/>
                    </a:ext>
                  </a:extLst>
                </a:gridCol>
                <a:gridCol w="1169650">
                  <a:extLst>
                    <a:ext uri="{9D8B030D-6E8A-4147-A177-3AD203B41FA5}">
                      <a16:colId xmlns:a16="http://schemas.microsoft.com/office/drawing/2014/main" val="20006"/>
                    </a:ext>
                  </a:extLst>
                </a:gridCol>
                <a:gridCol w="1159400">
                  <a:extLst>
                    <a:ext uri="{9D8B030D-6E8A-4147-A177-3AD203B41FA5}">
                      <a16:colId xmlns:a16="http://schemas.microsoft.com/office/drawing/2014/main" val="20007"/>
                    </a:ext>
                  </a:extLst>
                </a:gridCol>
                <a:gridCol w="974700">
                  <a:extLst>
                    <a:ext uri="{9D8B030D-6E8A-4147-A177-3AD203B41FA5}">
                      <a16:colId xmlns:a16="http://schemas.microsoft.com/office/drawing/2014/main" val="20008"/>
                    </a:ext>
                  </a:extLst>
                </a:gridCol>
                <a:gridCol w="8618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800" b="1"/>
                        <a:t>Requirement ID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 Type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Requirements Validity</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Traceability/Rationale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Method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Owner</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Evidence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Verification Comments</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Compliance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lvl="0" indent="0" algn="ctr" rtl="0">
                        <a:lnSpc>
                          <a:spcPct val="115000"/>
                        </a:lnSpc>
                        <a:spcBef>
                          <a:spcPts val="0"/>
                        </a:spcBef>
                        <a:spcAft>
                          <a:spcPts val="0"/>
                        </a:spcAft>
                        <a:buNone/>
                      </a:pPr>
                      <a:r>
                        <a:rPr lang="en-US" sz="1000"/>
                        <a:t>T3-R-9</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Payload hook interfaces are to sustain</a:t>
                      </a:r>
                      <a:endParaRPr sz="800"/>
                    </a:p>
                    <a:p>
                      <a:pPr marL="0" lvl="0" indent="0" algn="l" rtl="0">
                        <a:lnSpc>
                          <a:spcPct val="115000"/>
                        </a:lnSpc>
                        <a:spcBef>
                          <a:spcPts val="0"/>
                        </a:spcBef>
                        <a:spcAft>
                          <a:spcPts val="0"/>
                        </a:spcAft>
                        <a:buNone/>
                      </a:pPr>
                      <a:r>
                        <a:rPr lang="en-US" sz="800"/>
                        <a:t>+ve load of payload*3g </a:t>
                      </a:r>
                      <a:r>
                        <a:rPr lang="en-US" sz="800" b="1"/>
                        <a:t>(~3000N)</a:t>
                      </a:r>
                      <a:endParaRPr sz="800" b="1"/>
                    </a:p>
                    <a:p>
                      <a:pPr marL="0" lvl="0" indent="0" algn="l" rtl="0">
                        <a:lnSpc>
                          <a:spcPct val="115000"/>
                        </a:lnSpc>
                        <a:spcBef>
                          <a:spcPts val="0"/>
                        </a:spcBef>
                        <a:spcAft>
                          <a:spcPts val="0"/>
                        </a:spcAft>
                        <a:buNone/>
                      </a:pPr>
                      <a:r>
                        <a:rPr lang="en-US" sz="800"/>
                        <a:t>&amp; -ve load of payload*3g </a:t>
                      </a:r>
                      <a:r>
                        <a:rPr lang="en-US" sz="800" b="1"/>
                        <a:t>(~3000N)</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Clr>
                          <a:schemeClr val="dk1"/>
                        </a:buClr>
                        <a:buSzPts val="1100"/>
                        <a:buFont typeface="Arial"/>
                        <a:buNone/>
                      </a:pPr>
                      <a:r>
                        <a:rPr lang="en-US" sz="1000">
                          <a:solidFill>
                            <a:schemeClr val="dk1"/>
                          </a:solidFill>
                        </a:rPr>
                        <a:t>Performance</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T2-R-1,</a:t>
                      </a:r>
                      <a:endParaRPr sz="800"/>
                    </a:p>
                    <a:p>
                      <a:pPr marL="0" lvl="0" indent="0" algn="ctr" rtl="0">
                        <a:lnSpc>
                          <a:spcPct val="115000"/>
                        </a:lnSpc>
                        <a:spcBef>
                          <a:spcPts val="0"/>
                        </a:spcBef>
                        <a:spcAft>
                          <a:spcPts val="0"/>
                        </a:spcAft>
                        <a:buNone/>
                      </a:pPr>
                      <a:r>
                        <a:rPr lang="en-US" sz="800"/>
                        <a:t>T2-R-5,</a:t>
                      </a:r>
                      <a:endParaRPr sz="800"/>
                    </a:p>
                    <a:p>
                      <a:pPr marL="0" lvl="0" indent="0" algn="ctr" rtl="0">
                        <a:lnSpc>
                          <a:spcPct val="115000"/>
                        </a:lnSpc>
                        <a:spcBef>
                          <a:spcPts val="0"/>
                        </a:spcBef>
                        <a:spcAft>
                          <a:spcPts val="0"/>
                        </a:spcAft>
                        <a:buNone/>
                      </a:pPr>
                      <a:r>
                        <a:rPr lang="en-US" sz="800"/>
                        <a:t>T2-R-8</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Analysis, Test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Design Engineer, Analysis Engineer</a:t>
                      </a:r>
                      <a:endParaRPr sz="900"/>
                    </a:p>
                  </a:txBody>
                  <a:tcPr marL="91425" marR="9142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900">
                          <a:solidFill>
                            <a:schemeClr val="dk1"/>
                          </a:solidFill>
                        </a:rPr>
                        <a:t>Structural load test results,</a:t>
                      </a:r>
                      <a:endParaRPr sz="9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US" sz="900">
                          <a:solidFill>
                            <a:schemeClr val="dk1"/>
                          </a:solidFill>
                        </a:rPr>
                        <a:t>finite element analysis</a:t>
                      </a:r>
                      <a:endParaRPr sz="900"/>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3375">
                <a:tc>
                  <a:txBody>
                    <a:bodyPr/>
                    <a:lstStyle/>
                    <a:p>
                      <a:pPr marL="0" lvl="0" indent="0" algn="ctr" rtl="0">
                        <a:lnSpc>
                          <a:spcPct val="115000"/>
                        </a:lnSpc>
                        <a:spcBef>
                          <a:spcPts val="0"/>
                        </a:spcBef>
                        <a:spcAft>
                          <a:spcPts val="0"/>
                        </a:spcAft>
                        <a:buNone/>
                      </a:pPr>
                      <a:r>
                        <a:rPr lang="en-US" sz="1000"/>
                        <a:t>T3-R-10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Rail mount that interfaces the latches to the main body of the hard point are to sustain a UDL of </a:t>
                      </a:r>
                      <a:r>
                        <a:rPr lang="en-US" sz="800" b="1"/>
                        <a:t>15 kN/m</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T2-R-1,</a:t>
                      </a:r>
                      <a:endParaRPr sz="800"/>
                    </a:p>
                    <a:p>
                      <a:pPr marL="0" lvl="0" indent="0" algn="ctr" rtl="0">
                        <a:lnSpc>
                          <a:spcPct val="115000"/>
                        </a:lnSpc>
                        <a:spcBef>
                          <a:spcPts val="0"/>
                        </a:spcBef>
                        <a:spcAft>
                          <a:spcPts val="0"/>
                        </a:spcAft>
                        <a:buNone/>
                      </a:pPr>
                      <a:r>
                        <a:rPr lang="en-US" sz="800"/>
                        <a:t>T2-R-5,</a:t>
                      </a:r>
                      <a:endParaRPr sz="800"/>
                    </a:p>
                    <a:p>
                      <a:pPr marL="0" lvl="0" indent="0" algn="ctr" rtl="0">
                        <a:lnSpc>
                          <a:spcPct val="115000"/>
                        </a:lnSpc>
                        <a:spcBef>
                          <a:spcPts val="0"/>
                        </a:spcBef>
                        <a:spcAft>
                          <a:spcPts val="0"/>
                        </a:spcAft>
                        <a:buNone/>
                      </a:pPr>
                      <a:r>
                        <a:rPr lang="en-US" sz="800"/>
                        <a:t>T2-R-8,</a:t>
                      </a:r>
                      <a:endParaRPr sz="800"/>
                    </a:p>
                    <a:p>
                      <a:pPr marL="0" lvl="0" indent="0" algn="ctr" rtl="0">
                        <a:lnSpc>
                          <a:spcPct val="115000"/>
                        </a:lnSpc>
                        <a:spcBef>
                          <a:spcPts val="0"/>
                        </a:spcBef>
                        <a:spcAft>
                          <a:spcPts val="0"/>
                        </a:spcAft>
                        <a:buNone/>
                      </a:pPr>
                      <a:r>
                        <a:rPr lang="en-US" sz="800"/>
                        <a:t>+ load of structural elements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Analysis, Test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Design Engineer, Analysis Engineer</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Structural load test results,</a:t>
                      </a:r>
                      <a:endParaRPr sz="900"/>
                    </a:p>
                    <a:p>
                      <a:pPr marL="0" lvl="0" indent="0" algn="ctr" rtl="0">
                        <a:lnSpc>
                          <a:spcPct val="115000"/>
                        </a:lnSpc>
                        <a:spcBef>
                          <a:spcPts val="0"/>
                        </a:spcBef>
                        <a:spcAft>
                          <a:spcPts val="0"/>
                        </a:spcAft>
                        <a:buNone/>
                      </a:pPr>
                      <a:r>
                        <a:rPr lang="en-US" sz="900"/>
                        <a:t>finite element analysis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Tested for ultimate</a:t>
                      </a:r>
                      <a:endParaRPr sz="900"/>
                    </a:p>
                    <a:p>
                      <a:pPr marL="0" lvl="0" indent="0" algn="ctr" rtl="0">
                        <a:lnSpc>
                          <a:spcPct val="115000"/>
                        </a:lnSpc>
                        <a:spcBef>
                          <a:spcPts val="0"/>
                        </a:spcBef>
                        <a:spcAft>
                          <a:spcPts val="0"/>
                        </a:spcAft>
                        <a:buNone/>
                      </a:pPr>
                      <a:r>
                        <a:rPr lang="en-US" sz="900"/>
                        <a:t>load conditions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33375">
                <a:tc>
                  <a:txBody>
                    <a:bodyPr/>
                    <a:lstStyle/>
                    <a:p>
                      <a:pPr marL="0" lvl="0" indent="0" algn="ctr" rtl="0">
                        <a:lnSpc>
                          <a:spcPct val="115000"/>
                        </a:lnSpc>
                        <a:spcBef>
                          <a:spcPts val="0"/>
                        </a:spcBef>
                        <a:spcAft>
                          <a:spcPts val="0"/>
                        </a:spcAft>
                        <a:buNone/>
                      </a:pPr>
                      <a:r>
                        <a:rPr lang="en-US" sz="1000"/>
                        <a:t>T3-R-11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Bolts that fasten the latch actuator to the guide rail shall sustain an eccentric load of </a:t>
                      </a:r>
                      <a:r>
                        <a:rPr lang="en-US" sz="800" b="1"/>
                        <a:t>1500 N </a:t>
                      </a:r>
                      <a:r>
                        <a:rPr lang="en-US" sz="800"/>
                        <a:t>at a </a:t>
                      </a:r>
                      <a:r>
                        <a:rPr lang="en-US" sz="800" b="1"/>
                        <a:t>distance of 28.45 mm from CoG</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T2-R-1,</a:t>
                      </a:r>
                      <a:endParaRPr sz="800"/>
                    </a:p>
                    <a:p>
                      <a:pPr marL="0" lvl="0" indent="0" algn="ctr" rtl="0">
                        <a:lnSpc>
                          <a:spcPct val="115000"/>
                        </a:lnSpc>
                        <a:spcBef>
                          <a:spcPts val="0"/>
                        </a:spcBef>
                        <a:spcAft>
                          <a:spcPts val="0"/>
                        </a:spcAft>
                        <a:buNone/>
                      </a:pPr>
                      <a:r>
                        <a:rPr lang="en-US" sz="800"/>
                        <a:t>T2-R-5,</a:t>
                      </a:r>
                      <a:endParaRPr sz="800"/>
                    </a:p>
                    <a:p>
                      <a:pPr marL="0" lvl="0" indent="0" algn="ctr" rtl="0">
                        <a:lnSpc>
                          <a:spcPct val="115000"/>
                        </a:lnSpc>
                        <a:spcBef>
                          <a:spcPts val="0"/>
                        </a:spcBef>
                        <a:spcAft>
                          <a:spcPts val="0"/>
                        </a:spcAft>
                        <a:buNone/>
                      </a:pPr>
                      <a:r>
                        <a:rPr lang="en-US" sz="800"/>
                        <a:t>T2-R-8,</a:t>
                      </a:r>
                      <a:endParaRPr sz="800"/>
                    </a:p>
                    <a:p>
                      <a:pPr marL="0" lvl="0" indent="0" algn="ctr" rtl="0">
                        <a:lnSpc>
                          <a:spcPct val="115000"/>
                        </a:lnSpc>
                        <a:spcBef>
                          <a:spcPts val="0"/>
                        </a:spcBef>
                        <a:spcAft>
                          <a:spcPts val="0"/>
                        </a:spcAft>
                        <a:buNone/>
                      </a:pPr>
                      <a:r>
                        <a:rPr lang="en-US" sz="800"/>
                        <a:t>+ load of structural elements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Analysis, Test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Design Engineer, Analysis Engineer</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Eccentric load test reports,</a:t>
                      </a:r>
                      <a:endParaRPr sz="900"/>
                    </a:p>
                    <a:p>
                      <a:pPr marL="0" lvl="0" indent="0" algn="ctr" rtl="0">
                        <a:lnSpc>
                          <a:spcPct val="115000"/>
                        </a:lnSpc>
                        <a:spcBef>
                          <a:spcPts val="0"/>
                        </a:spcBef>
                        <a:spcAft>
                          <a:spcPts val="0"/>
                        </a:spcAft>
                        <a:buNone/>
                      </a:pPr>
                      <a:r>
                        <a:rPr lang="en-US" sz="900"/>
                        <a:t>bolt stress analysis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Validated to meet load</a:t>
                      </a:r>
                      <a:endParaRPr sz="900"/>
                    </a:p>
                    <a:p>
                      <a:pPr marL="0" lvl="0" indent="0" algn="ctr" rtl="0">
                        <a:lnSpc>
                          <a:spcPct val="115000"/>
                        </a:lnSpc>
                        <a:spcBef>
                          <a:spcPts val="0"/>
                        </a:spcBef>
                        <a:spcAft>
                          <a:spcPts val="0"/>
                        </a:spcAft>
                        <a:buNone/>
                      </a:pPr>
                      <a:r>
                        <a:rPr lang="en-US" sz="900"/>
                        <a:t>requirements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76250">
                <a:tc>
                  <a:txBody>
                    <a:bodyPr/>
                    <a:lstStyle/>
                    <a:p>
                      <a:pPr marL="0" lvl="0" indent="0" algn="ctr" rtl="0">
                        <a:lnSpc>
                          <a:spcPct val="115000"/>
                        </a:lnSpc>
                        <a:spcBef>
                          <a:spcPts val="0"/>
                        </a:spcBef>
                        <a:spcAft>
                          <a:spcPts val="0"/>
                        </a:spcAft>
                        <a:buNone/>
                      </a:pPr>
                      <a:r>
                        <a:rPr lang="en-US" sz="1000"/>
                        <a:t>T3-R-12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Bolts at the top of the latch mechanism casing shall sustain an axial load of </a:t>
                      </a:r>
                      <a:r>
                        <a:rPr lang="en-US" sz="800" b="1"/>
                        <a:t>1500 N</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T2-R-1,</a:t>
                      </a:r>
                      <a:endParaRPr sz="800"/>
                    </a:p>
                    <a:p>
                      <a:pPr marL="0" lvl="0" indent="0" algn="ctr" rtl="0">
                        <a:lnSpc>
                          <a:spcPct val="115000"/>
                        </a:lnSpc>
                        <a:spcBef>
                          <a:spcPts val="0"/>
                        </a:spcBef>
                        <a:spcAft>
                          <a:spcPts val="0"/>
                        </a:spcAft>
                        <a:buNone/>
                      </a:pPr>
                      <a:r>
                        <a:rPr lang="en-US" sz="800"/>
                        <a:t>T2-R-5,</a:t>
                      </a:r>
                      <a:endParaRPr sz="800"/>
                    </a:p>
                    <a:p>
                      <a:pPr marL="0" lvl="0" indent="0" algn="ctr" rtl="0">
                        <a:lnSpc>
                          <a:spcPct val="115000"/>
                        </a:lnSpc>
                        <a:spcBef>
                          <a:spcPts val="0"/>
                        </a:spcBef>
                        <a:spcAft>
                          <a:spcPts val="0"/>
                        </a:spcAft>
                        <a:buNone/>
                      </a:pPr>
                      <a:r>
                        <a:rPr lang="en-US" sz="800"/>
                        <a:t>T2-R-8,</a:t>
                      </a:r>
                      <a:endParaRPr sz="800"/>
                    </a:p>
                    <a:p>
                      <a:pPr marL="0" lvl="0" indent="0" algn="ctr" rtl="0">
                        <a:lnSpc>
                          <a:spcPct val="115000"/>
                        </a:lnSpc>
                        <a:spcBef>
                          <a:spcPts val="0"/>
                        </a:spcBef>
                        <a:spcAft>
                          <a:spcPts val="0"/>
                        </a:spcAft>
                        <a:buNone/>
                      </a:pPr>
                      <a:r>
                        <a:rPr lang="en-US" sz="800"/>
                        <a:t>+ load of structural elements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Analysis, Test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Design Engineer, Analysis Engineer</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Axial load test results,</a:t>
                      </a:r>
                      <a:endParaRPr sz="900"/>
                    </a:p>
                    <a:p>
                      <a:pPr marL="0" lvl="0" indent="0" algn="ctr" rtl="0">
                        <a:lnSpc>
                          <a:spcPct val="115000"/>
                        </a:lnSpc>
                        <a:spcBef>
                          <a:spcPts val="0"/>
                        </a:spcBef>
                        <a:spcAft>
                          <a:spcPts val="0"/>
                        </a:spcAft>
                        <a:buNone/>
                      </a:pPr>
                      <a:r>
                        <a:rPr lang="en-US" sz="900"/>
                        <a:t>structural integrity reports</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Bolts tested to ensure</a:t>
                      </a:r>
                      <a:endParaRPr sz="900"/>
                    </a:p>
                    <a:p>
                      <a:pPr marL="0" lvl="0" indent="0" algn="ctr" rtl="0">
                        <a:lnSpc>
                          <a:spcPct val="115000"/>
                        </a:lnSpc>
                        <a:spcBef>
                          <a:spcPts val="0"/>
                        </a:spcBef>
                        <a:spcAft>
                          <a:spcPts val="0"/>
                        </a:spcAft>
                        <a:buNone/>
                      </a:pPr>
                      <a:r>
                        <a:rPr lang="en-US" sz="900"/>
                        <a:t>structural reliability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33375">
                <a:tc>
                  <a:txBody>
                    <a:bodyPr/>
                    <a:lstStyle/>
                    <a:p>
                      <a:pPr marL="0" lvl="0" indent="0" algn="ctr" rtl="0">
                        <a:lnSpc>
                          <a:spcPct val="115000"/>
                        </a:lnSpc>
                        <a:spcBef>
                          <a:spcPts val="0"/>
                        </a:spcBef>
                        <a:spcAft>
                          <a:spcPts val="0"/>
                        </a:spcAft>
                        <a:buNone/>
                      </a:pPr>
                      <a:r>
                        <a:rPr lang="en-US" sz="900"/>
                        <a:t>T3-R-13</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The actuators are to be daisy-chained</a:t>
                      </a:r>
                      <a:endParaRPr sz="800"/>
                    </a:p>
                    <a:p>
                      <a:pPr marL="0" lvl="0" indent="0" algn="l" rtl="0">
                        <a:lnSpc>
                          <a:spcPct val="115000"/>
                        </a:lnSpc>
                        <a:spcBef>
                          <a:spcPts val="0"/>
                        </a:spcBef>
                        <a:spcAft>
                          <a:spcPts val="0"/>
                        </a:spcAft>
                        <a:buNone/>
                      </a:pPr>
                      <a:r>
                        <a:rPr lang="en-US" sz="800"/>
                        <a:t>with the power supply for the payload.</a:t>
                      </a:r>
                      <a:endParaRPr sz="800"/>
                    </a:p>
                    <a:p>
                      <a:pPr marL="0" lvl="0" indent="0" algn="l" rtl="0">
                        <a:lnSpc>
                          <a:spcPct val="115000"/>
                        </a:lnSpc>
                        <a:spcBef>
                          <a:spcPts val="0"/>
                        </a:spcBef>
                        <a:spcAft>
                          <a:spcPts val="0"/>
                        </a:spcAft>
                        <a:buNone/>
                      </a:pPr>
                      <a:r>
                        <a:rPr lang="en-US" sz="800"/>
                        <a:t>Thus maximum actuation power is derived</a:t>
                      </a:r>
                      <a:endParaRPr sz="800"/>
                    </a:p>
                    <a:p>
                      <a:pPr marL="0" lvl="0" indent="0" algn="l" rtl="0">
                        <a:lnSpc>
                          <a:spcPct val="115000"/>
                        </a:lnSpc>
                        <a:spcBef>
                          <a:spcPts val="0"/>
                        </a:spcBef>
                        <a:spcAft>
                          <a:spcPts val="0"/>
                        </a:spcAft>
                        <a:buNone/>
                      </a:pPr>
                      <a:r>
                        <a:rPr lang="en-US" sz="800"/>
                        <a:t>from the max power infrastructure (i.e. </a:t>
                      </a:r>
                      <a:r>
                        <a:rPr lang="en-US" sz="800" b="1"/>
                        <a:t>1kW</a:t>
                      </a:r>
                      <a:r>
                        <a:rPr lang="en-US" sz="800"/>
                        <a:t>)</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Physical &amp;</a:t>
                      </a:r>
                      <a:endParaRPr sz="1000"/>
                    </a:p>
                    <a:p>
                      <a:pPr marL="0" lvl="0" indent="0" algn="ctr" rtl="0">
                        <a:lnSpc>
                          <a:spcPct val="115000"/>
                        </a:lnSpc>
                        <a:spcBef>
                          <a:spcPts val="0"/>
                        </a:spcBef>
                        <a:spcAft>
                          <a:spcPts val="0"/>
                        </a:spcAft>
                        <a:buNone/>
                      </a:pPr>
                      <a:r>
                        <a:rPr lang="en-US" sz="1000"/>
                        <a:t>Installation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T2-R-2,</a:t>
                      </a:r>
                      <a:endParaRPr sz="900"/>
                    </a:p>
                    <a:p>
                      <a:pPr marL="0" lvl="0" indent="0" algn="ctr" rtl="0">
                        <a:lnSpc>
                          <a:spcPct val="115000"/>
                        </a:lnSpc>
                        <a:spcBef>
                          <a:spcPts val="0"/>
                        </a:spcBef>
                        <a:spcAft>
                          <a:spcPts val="0"/>
                        </a:spcAft>
                        <a:buNone/>
                      </a:pPr>
                      <a:r>
                        <a:rPr lang="en-US" sz="900"/>
                        <a:t>T2-R-10</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Power supply test reports,</a:t>
                      </a:r>
                      <a:endParaRPr sz="800"/>
                    </a:p>
                    <a:p>
                      <a:pPr marL="0" lvl="0" indent="0" algn="ctr" rtl="0">
                        <a:lnSpc>
                          <a:spcPct val="115000"/>
                        </a:lnSpc>
                        <a:spcBef>
                          <a:spcPts val="0"/>
                        </a:spcBef>
                        <a:spcAft>
                          <a:spcPts val="0"/>
                        </a:spcAft>
                        <a:buNone/>
                      </a:pPr>
                      <a:r>
                        <a:rPr lang="en-US" sz="800"/>
                        <a:t>actuator performance analysis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Tested under full power</a:t>
                      </a:r>
                      <a:endParaRPr sz="800"/>
                    </a:p>
                    <a:p>
                      <a:pPr marL="0" lvl="0" indent="0" algn="ctr" rtl="0">
                        <a:lnSpc>
                          <a:spcPct val="115000"/>
                        </a:lnSpc>
                        <a:spcBef>
                          <a:spcPts val="0"/>
                        </a:spcBef>
                        <a:spcAft>
                          <a:spcPts val="0"/>
                        </a:spcAft>
                        <a:buNone/>
                      </a:pPr>
                      <a:r>
                        <a:rPr lang="en-US" sz="800"/>
                        <a:t>load conditions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33375">
                <a:tc>
                  <a:txBody>
                    <a:bodyPr/>
                    <a:lstStyle/>
                    <a:p>
                      <a:pPr marL="0" lvl="0" indent="0" algn="ctr" rtl="0">
                        <a:lnSpc>
                          <a:spcPct val="115000"/>
                        </a:lnSpc>
                        <a:spcBef>
                          <a:spcPts val="0"/>
                        </a:spcBef>
                        <a:spcAft>
                          <a:spcPts val="0"/>
                        </a:spcAft>
                        <a:buNone/>
                      </a:pPr>
                      <a:r>
                        <a:rPr lang="en-US" sz="900"/>
                        <a:t>T3-R-14</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Wiring harnesses between UAV EPDS, payload, &amp; mechanism should be rated for </a:t>
                      </a:r>
                      <a:endParaRPr sz="800"/>
                    </a:p>
                    <a:p>
                      <a:pPr marL="0" lvl="0" indent="0" algn="l" rtl="0">
                        <a:lnSpc>
                          <a:spcPct val="115000"/>
                        </a:lnSpc>
                        <a:spcBef>
                          <a:spcPts val="0"/>
                        </a:spcBef>
                        <a:spcAft>
                          <a:spcPts val="0"/>
                        </a:spcAft>
                        <a:buNone/>
                      </a:pPr>
                      <a:r>
                        <a:rPr lang="en-US" sz="800" b="1"/>
                        <a:t>&gt;= 32 V &amp; &gt;= 40 A</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T2-R-10</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Wiring harness test results,</a:t>
                      </a:r>
                      <a:endParaRPr sz="800"/>
                    </a:p>
                    <a:p>
                      <a:pPr marL="0" lvl="0" indent="0" algn="ctr" rtl="0">
                        <a:lnSpc>
                          <a:spcPct val="115000"/>
                        </a:lnSpc>
                        <a:spcBef>
                          <a:spcPts val="0"/>
                        </a:spcBef>
                        <a:spcAft>
                          <a:spcPts val="0"/>
                        </a:spcAft>
                        <a:buNone/>
                      </a:pPr>
                      <a:r>
                        <a:rPr lang="en-US" sz="800"/>
                        <a:t>inspection reports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Tested against standard</a:t>
                      </a:r>
                      <a:endParaRPr sz="800"/>
                    </a:p>
                    <a:p>
                      <a:pPr marL="0" lvl="0" indent="0" algn="ctr" rtl="0">
                        <a:lnSpc>
                          <a:spcPct val="115000"/>
                        </a:lnSpc>
                        <a:spcBef>
                          <a:spcPts val="0"/>
                        </a:spcBef>
                        <a:spcAft>
                          <a:spcPts val="0"/>
                        </a:spcAft>
                        <a:buNone/>
                      </a:pPr>
                      <a:r>
                        <a:rPr lang="en-US" sz="800"/>
                        <a:t>ratings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76250">
                <a:tc>
                  <a:txBody>
                    <a:bodyPr/>
                    <a:lstStyle/>
                    <a:p>
                      <a:pPr marL="0" lvl="0" indent="0" algn="ctr" rtl="0">
                        <a:lnSpc>
                          <a:spcPct val="115000"/>
                        </a:lnSpc>
                        <a:spcBef>
                          <a:spcPts val="0"/>
                        </a:spcBef>
                        <a:spcAft>
                          <a:spcPts val="0"/>
                        </a:spcAft>
                        <a:buNone/>
                      </a:pPr>
                      <a:r>
                        <a:rPr lang="en-US" sz="900"/>
                        <a:t>T3-R-15</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Fastener spacing &amp; installation shall follow</a:t>
                      </a:r>
                      <a:endParaRPr sz="800"/>
                    </a:p>
                    <a:p>
                      <a:pPr marL="0" lvl="0" indent="0" algn="l" rtl="0">
                        <a:lnSpc>
                          <a:spcPct val="115000"/>
                        </a:lnSpc>
                        <a:spcBef>
                          <a:spcPts val="0"/>
                        </a:spcBef>
                        <a:spcAft>
                          <a:spcPts val="0"/>
                        </a:spcAft>
                        <a:buNone/>
                      </a:pPr>
                      <a:r>
                        <a:rPr lang="en-US" sz="800" b="1"/>
                        <a:t>aerospace recommended standards</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T2-R-12</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Inspection report based on</a:t>
                      </a:r>
                      <a:endParaRPr sz="800"/>
                    </a:p>
                    <a:p>
                      <a:pPr marL="0" lvl="0" indent="0" algn="ctr" rtl="0">
                        <a:lnSpc>
                          <a:spcPct val="115000"/>
                        </a:lnSpc>
                        <a:spcBef>
                          <a:spcPts val="0"/>
                        </a:spcBef>
                        <a:spcAft>
                          <a:spcPts val="0"/>
                        </a:spcAft>
                        <a:buNone/>
                      </a:pPr>
                      <a:r>
                        <a:rPr lang="en-US" sz="800"/>
                        <a:t>aerospace standards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Complied with</a:t>
                      </a:r>
                      <a:endParaRPr sz="800"/>
                    </a:p>
                    <a:p>
                      <a:pPr marL="0" lvl="0" indent="0" algn="ctr" rtl="0">
                        <a:lnSpc>
                          <a:spcPct val="115000"/>
                        </a:lnSpc>
                        <a:spcBef>
                          <a:spcPts val="0"/>
                        </a:spcBef>
                        <a:spcAft>
                          <a:spcPts val="0"/>
                        </a:spcAft>
                        <a:buNone/>
                      </a:pPr>
                      <a:r>
                        <a:rPr lang="en-US" sz="800"/>
                        <a:t>recommended spacing</a:t>
                      </a:r>
                      <a:endParaRPr sz="800"/>
                    </a:p>
                    <a:p>
                      <a:pPr marL="0" lvl="0" indent="0" algn="ctr" rtl="0">
                        <a:lnSpc>
                          <a:spcPct val="115000"/>
                        </a:lnSpc>
                        <a:spcBef>
                          <a:spcPts val="0"/>
                        </a:spcBef>
                        <a:spcAft>
                          <a:spcPts val="0"/>
                        </a:spcAft>
                        <a:buNone/>
                      </a:pPr>
                      <a:r>
                        <a:rPr lang="en-US" sz="800"/>
                        <a:t>and installation practices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76250">
                <a:tc>
                  <a:txBody>
                    <a:bodyPr/>
                    <a:lstStyle/>
                    <a:p>
                      <a:pPr marL="0" lvl="0" indent="0" algn="ctr" rtl="0">
                        <a:lnSpc>
                          <a:spcPct val="115000"/>
                        </a:lnSpc>
                        <a:spcBef>
                          <a:spcPts val="0"/>
                        </a:spcBef>
                        <a:spcAft>
                          <a:spcPts val="0"/>
                        </a:spcAft>
                        <a:buNone/>
                      </a:pPr>
                      <a:r>
                        <a:rPr lang="en-US" sz="900"/>
                        <a:t>T3-R-16</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Fasteners such as bolts, nuts, washers, shall conform to standard available sizes and helical threading with Allen-key slots.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T2-R-12</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Inspection report on fastener</a:t>
                      </a:r>
                      <a:endParaRPr sz="800"/>
                    </a:p>
                    <a:p>
                      <a:pPr marL="0" lvl="0" indent="0" algn="ctr" rtl="0">
                        <a:lnSpc>
                          <a:spcPct val="115000"/>
                        </a:lnSpc>
                        <a:spcBef>
                          <a:spcPts val="0"/>
                        </a:spcBef>
                        <a:spcAft>
                          <a:spcPts val="0"/>
                        </a:spcAft>
                        <a:buNone/>
                      </a:pPr>
                      <a:r>
                        <a:rPr lang="en-US" sz="800"/>
                        <a:t>conformity</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t>Checked against standard</a:t>
                      </a:r>
                      <a:endParaRPr sz="800"/>
                    </a:p>
                    <a:p>
                      <a:pPr marL="0" lvl="0" indent="0" algn="ctr" rtl="0">
                        <a:lnSpc>
                          <a:spcPct val="115000"/>
                        </a:lnSpc>
                        <a:spcBef>
                          <a:spcPts val="0"/>
                        </a:spcBef>
                        <a:spcAft>
                          <a:spcPts val="0"/>
                        </a:spcAft>
                        <a:buNone/>
                      </a:pPr>
                      <a:r>
                        <a:rPr lang="en-US" sz="800"/>
                        <a:t>size and threading</a:t>
                      </a:r>
                      <a:endParaRPr sz="800"/>
                    </a:p>
                    <a:p>
                      <a:pPr marL="0" lvl="0" indent="0" algn="ctr" rtl="0">
                        <a:lnSpc>
                          <a:spcPct val="115000"/>
                        </a:lnSpc>
                        <a:spcBef>
                          <a:spcPts val="0"/>
                        </a:spcBef>
                        <a:spcAft>
                          <a:spcPts val="0"/>
                        </a:spcAft>
                        <a:buNone/>
                      </a:pPr>
                      <a:r>
                        <a:rPr lang="en-US" sz="800"/>
                        <a:t>requirements</a:t>
                      </a:r>
                      <a:endParaRPr sz="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900"/>
                        <a:t>Intend to comply</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456454" y="85106"/>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Project Stakeholders</a:t>
            </a:r>
            <a:endParaRPr/>
          </a:p>
        </p:txBody>
      </p:sp>
      <p:sp>
        <p:nvSpPr>
          <p:cNvPr id="63" name="Google Shape;63;p8"/>
          <p:cNvSpPr txBox="1">
            <a:spLocks noGrp="1"/>
          </p:cNvSpPr>
          <p:nvPr>
            <p:ph type="sldNum" idx="12"/>
          </p:nvPr>
        </p:nvSpPr>
        <p:spPr>
          <a:xfrm>
            <a:off x="11365230" y="6581606"/>
            <a:ext cx="758190" cy="2325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a:t>
            </a:fld>
            <a:endParaRPr sz="900" b="0" i="0" u="none" strike="noStrike" cap="none">
              <a:solidFill>
                <a:srgbClr val="4F4F4F"/>
              </a:solidFill>
              <a:latin typeface="Arial"/>
              <a:ea typeface="Arial"/>
              <a:cs typeface="Arial"/>
              <a:sym typeface="Arial"/>
            </a:endParaRPr>
          </a:p>
        </p:txBody>
      </p:sp>
      <p:graphicFrame>
        <p:nvGraphicFramePr>
          <p:cNvPr id="64" name="Google Shape;64;p8"/>
          <p:cNvGraphicFramePr/>
          <p:nvPr/>
        </p:nvGraphicFramePr>
        <p:xfrm>
          <a:off x="96725" y="807113"/>
          <a:ext cx="3000000" cy="3000000"/>
        </p:xfrm>
        <a:graphic>
          <a:graphicData uri="http://schemas.openxmlformats.org/drawingml/2006/table">
            <a:tbl>
              <a:tblPr>
                <a:noFill/>
                <a:tableStyleId>{7DEF75B5-07F1-433B-AF26-D2C31DCE0552}</a:tableStyleId>
              </a:tblPr>
              <a:tblGrid>
                <a:gridCol w="4135650">
                  <a:extLst>
                    <a:ext uri="{9D8B030D-6E8A-4147-A177-3AD203B41FA5}">
                      <a16:colId xmlns:a16="http://schemas.microsoft.com/office/drawing/2014/main" val="20000"/>
                    </a:ext>
                  </a:extLst>
                </a:gridCol>
                <a:gridCol w="3931450">
                  <a:extLst>
                    <a:ext uri="{9D8B030D-6E8A-4147-A177-3AD203B41FA5}">
                      <a16:colId xmlns:a16="http://schemas.microsoft.com/office/drawing/2014/main" val="20001"/>
                    </a:ext>
                  </a:extLst>
                </a:gridCol>
                <a:gridCol w="3931450">
                  <a:extLst>
                    <a:ext uri="{9D8B030D-6E8A-4147-A177-3AD203B41FA5}">
                      <a16:colId xmlns:a16="http://schemas.microsoft.com/office/drawing/2014/main" val="20002"/>
                    </a:ext>
                  </a:extLst>
                </a:gridCol>
              </a:tblGrid>
              <a:tr h="603150">
                <a:tc>
                  <a:txBody>
                    <a:bodyPr/>
                    <a:lstStyle/>
                    <a:p>
                      <a:pPr marL="0" lvl="0" indent="0" algn="ctr" rtl="0">
                        <a:spcBef>
                          <a:spcPts val="0"/>
                        </a:spcBef>
                        <a:spcAft>
                          <a:spcPts val="0"/>
                        </a:spcAft>
                        <a:buNone/>
                      </a:pPr>
                      <a:r>
                        <a:rPr lang="en-US" b="1"/>
                        <a:t>Primary Stakeholders</a:t>
                      </a:r>
                      <a:endParaRPr b="1"/>
                    </a:p>
                  </a:txBody>
                  <a:tcPr marL="91425" marR="91425" marT="91425" marB="91425"/>
                </a:tc>
                <a:tc>
                  <a:txBody>
                    <a:bodyPr/>
                    <a:lstStyle/>
                    <a:p>
                      <a:pPr marL="0" lvl="0" indent="0" algn="ctr" rtl="0">
                        <a:spcBef>
                          <a:spcPts val="0"/>
                        </a:spcBef>
                        <a:spcAft>
                          <a:spcPts val="0"/>
                        </a:spcAft>
                        <a:buNone/>
                      </a:pPr>
                      <a:r>
                        <a:rPr lang="en-US" b="1"/>
                        <a:t>Secondary Stakeholders</a:t>
                      </a:r>
                      <a:endParaRPr b="1"/>
                    </a:p>
                  </a:txBody>
                  <a:tcPr marL="91425" marR="91425" marT="91425" marB="91425"/>
                </a:tc>
                <a:tc>
                  <a:txBody>
                    <a:bodyPr/>
                    <a:lstStyle/>
                    <a:p>
                      <a:pPr marL="0" lvl="0" indent="0" algn="ctr" rtl="0">
                        <a:spcBef>
                          <a:spcPts val="0"/>
                        </a:spcBef>
                        <a:spcAft>
                          <a:spcPts val="0"/>
                        </a:spcAft>
                        <a:buNone/>
                      </a:pPr>
                      <a:r>
                        <a:rPr lang="en-US" b="1"/>
                        <a:t>Internal Stakeholders</a:t>
                      </a:r>
                      <a:endParaRPr b="1"/>
                    </a:p>
                  </a:txBody>
                  <a:tcPr marL="91425" marR="91425" marT="91425" marB="91425"/>
                </a:tc>
                <a:extLst>
                  <a:ext uri="{0D108BD9-81ED-4DB2-BD59-A6C34878D82A}">
                    <a16:rowId xmlns:a16="http://schemas.microsoft.com/office/drawing/2014/main" val="10000"/>
                  </a:ext>
                </a:extLst>
              </a:tr>
              <a:tr h="5326350">
                <a:tc>
                  <a:txBody>
                    <a:bodyPr/>
                    <a:lstStyle/>
                    <a:p>
                      <a:pPr marL="457200" lvl="0" indent="-317500" algn="l" rtl="0">
                        <a:spcBef>
                          <a:spcPts val="0"/>
                        </a:spcBef>
                        <a:spcAft>
                          <a:spcPts val="0"/>
                        </a:spcAft>
                        <a:buSzPts val="1400"/>
                        <a:buChar char="●"/>
                      </a:pPr>
                      <a:r>
                        <a:rPr lang="en-US"/>
                        <a:t>Customers</a:t>
                      </a:r>
                      <a:endParaRPr/>
                    </a:p>
                    <a:p>
                      <a:pPr marL="457200" lvl="0" indent="-317500" algn="l" rtl="0">
                        <a:spcBef>
                          <a:spcPts val="0"/>
                        </a:spcBef>
                        <a:spcAft>
                          <a:spcPts val="0"/>
                        </a:spcAft>
                        <a:buSzPts val="1400"/>
                        <a:buChar char="-"/>
                      </a:pPr>
                      <a:r>
                        <a:rPr lang="en-US"/>
                        <a:t>Indian Airforce </a:t>
                      </a:r>
                      <a:endParaRPr/>
                    </a:p>
                    <a:p>
                      <a:pPr marL="457200" lvl="0" indent="-317500" algn="l" rtl="0">
                        <a:spcBef>
                          <a:spcPts val="0"/>
                        </a:spcBef>
                        <a:spcAft>
                          <a:spcPts val="0"/>
                        </a:spcAft>
                        <a:buSzPts val="1400"/>
                        <a:buChar char="-"/>
                      </a:pPr>
                      <a:r>
                        <a:rPr lang="en-US"/>
                        <a:t>Indian Navy </a:t>
                      </a:r>
                      <a:endParaRPr/>
                    </a:p>
                    <a:p>
                      <a:pPr marL="457200" lvl="0" indent="-317500" algn="l" rtl="0">
                        <a:spcBef>
                          <a:spcPts val="0"/>
                        </a:spcBef>
                        <a:spcAft>
                          <a:spcPts val="0"/>
                        </a:spcAft>
                        <a:buSzPts val="1400"/>
                        <a:buChar char="-"/>
                      </a:pPr>
                      <a:r>
                        <a:rPr lang="en-US"/>
                        <a:t>Indian Army </a:t>
                      </a:r>
                      <a:endParaRPr/>
                    </a:p>
                    <a:p>
                      <a:pPr marL="457200" lvl="0" indent="-317500" algn="l" rtl="0">
                        <a:spcBef>
                          <a:spcPts val="0"/>
                        </a:spcBef>
                        <a:spcAft>
                          <a:spcPts val="0"/>
                        </a:spcAft>
                        <a:buSzPts val="1400"/>
                        <a:buChar char="-"/>
                      </a:pPr>
                      <a:r>
                        <a:rPr lang="en-US"/>
                        <a:t>other armed forces, local and global. </a:t>
                      </a:r>
                      <a:endParaRPr/>
                    </a:p>
                    <a:p>
                      <a:pPr marL="0" lvl="0" indent="0" algn="l" rtl="0">
                        <a:spcBef>
                          <a:spcPts val="0"/>
                        </a:spcBef>
                        <a:spcAft>
                          <a:spcPts val="0"/>
                        </a:spcAft>
                        <a:buNone/>
                      </a:pPr>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Roles of Primary Stakeholders:</a:t>
                      </a:r>
                      <a:endParaRPr sz="13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End-Users.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Strategic Planners.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Collaborators.</a:t>
                      </a:r>
                      <a:endParaRPr sz="11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Responsibilities of Primary Stakeholders:</a:t>
                      </a:r>
                      <a:endParaRPr sz="13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Requirement Definition: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Testing and Evaluation: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Training and Integration into existing platforms: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Operational Feedback</a:t>
                      </a:r>
                      <a:endParaRPr/>
                    </a:p>
                  </a:txBody>
                  <a:tcPr marL="91425" marR="91425" marT="91425" marB="91425"/>
                </a:tc>
                <a:tc>
                  <a:txBody>
                    <a:bodyPr/>
                    <a:lstStyle/>
                    <a:p>
                      <a:pPr marL="457200" lvl="0" indent="-311150" algn="l" rtl="0">
                        <a:lnSpc>
                          <a:spcPct val="100000"/>
                        </a:lnSpc>
                        <a:spcBef>
                          <a:spcPts val="0"/>
                        </a:spcBef>
                        <a:spcAft>
                          <a:spcPts val="0"/>
                        </a:spcAft>
                        <a:buSzPts val="1300"/>
                        <a:buChar char="●"/>
                      </a:pPr>
                      <a:r>
                        <a:rPr lang="en-US" sz="1300" b="1"/>
                        <a:t>Regulatory Bodies</a:t>
                      </a:r>
                      <a:endParaRPr sz="1300" b="1"/>
                    </a:p>
                    <a:p>
                      <a:pPr marL="457200" lvl="0" indent="-298450" algn="l" rtl="0">
                        <a:lnSpc>
                          <a:spcPct val="100000"/>
                        </a:lnSpc>
                        <a:spcBef>
                          <a:spcPts val="0"/>
                        </a:spcBef>
                        <a:spcAft>
                          <a:spcPts val="0"/>
                        </a:spcAft>
                        <a:buSzPts val="1100"/>
                        <a:buChar char="-"/>
                      </a:pPr>
                      <a:r>
                        <a:rPr lang="en-US" sz="1100"/>
                        <a:t>DGCA </a:t>
                      </a:r>
                      <a:endParaRPr sz="1100"/>
                    </a:p>
                    <a:p>
                      <a:pPr marL="457200" lvl="0" indent="-298450" algn="l" rtl="0">
                        <a:lnSpc>
                          <a:spcPct val="100000"/>
                        </a:lnSpc>
                        <a:spcBef>
                          <a:spcPts val="0"/>
                        </a:spcBef>
                        <a:spcAft>
                          <a:spcPts val="0"/>
                        </a:spcAft>
                        <a:buSzPts val="1100"/>
                        <a:buChar char="-"/>
                      </a:pPr>
                      <a:r>
                        <a:rPr lang="en-US" sz="1100"/>
                        <a:t>Ministry of Defence </a:t>
                      </a:r>
                      <a:endParaRPr sz="1100"/>
                    </a:p>
                    <a:p>
                      <a:pPr marL="0" lvl="0" indent="0" algn="l" rtl="0">
                        <a:lnSpc>
                          <a:spcPct val="100000"/>
                        </a:lnSpc>
                        <a:spcBef>
                          <a:spcPts val="0"/>
                        </a:spcBef>
                        <a:spcAft>
                          <a:spcPts val="0"/>
                        </a:spcAft>
                        <a:buNone/>
                      </a:pPr>
                      <a:r>
                        <a:rPr lang="en-US" sz="1100"/>
                        <a:t>Roles</a:t>
                      </a:r>
                      <a:endParaRPr sz="1100"/>
                    </a:p>
                    <a:p>
                      <a:pPr marL="457200" lvl="0" indent="-298450" algn="l" rtl="0">
                        <a:lnSpc>
                          <a:spcPct val="100000"/>
                        </a:lnSpc>
                        <a:spcBef>
                          <a:spcPts val="1200"/>
                        </a:spcBef>
                        <a:spcAft>
                          <a:spcPts val="0"/>
                        </a:spcAft>
                        <a:buClr>
                          <a:schemeClr val="dk1"/>
                        </a:buClr>
                        <a:buSzPts val="1100"/>
                        <a:buChar char="●"/>
                      </a:pPr>
                      <a:r>
                        <a:rPr lang="en-US" sz="1100">
                          <a:solidFill>
                            <a:schemeClr val="dk1"/>
                          </a:solidFill>
                        </a:rPr>
                        <a:t>Regulator.</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Strategic Planner..</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Oversight Authority.</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b="1">
                          <a:solidFill>
                            <a:schemeClr val="dk1"/>
                          </a:solidFill>
                        </a:rPr>
                        <a:t>Responsibilities:</a:t>
                      </a:r>
                      <a:endParaRPr sz="1100" b="1">
                        <a:solidFill>
                          <a:schemeClr val="dk1"/>
                        </a:solidFill>
                      </a:endParaRPr>
                    </a:p>
                    <a:p>
                      <a:pPr marL="457200" lvl="0" indent="-298450" algn="l" rtl="0">
                        <a:lnSpc>
                          <a:spcPct val="100000"/>
                        </a:lnSpc>
                        <a:spcBef>
                          <a:spcPts val="1200"/>
                        </a:spcBef>
                        <a:spcAft>
                          <a:spcPts val="0"/>
                        </a:spcAft>
                        <a:buClr>
                          <a:schemeClr val="dk1"/>
                        </a:buClr>
                        <a:buSzPts val="1100"/>
                        <a:buChar char="●"/>
                      </a:pPr>
                      <a:r>
                        <a:rPr lang="en-US" sz="1100">
                          <a:solidFill>
                            <a:schemeClr val="dk1"/>
                          </a:solidFill>
                        </a:rPr>
                        <a:t>Regulatory Compliance and Airspace Management.</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Safety Oversight and Inter-Agency Coordination:</a:t>
                      </a:r>
                      <a:endParaRPr sz="1100"/>
                    </a:p>
                    <a:p>
                      <a:pPr marL="0" lvl="0" indent="0" algn="l" rtl="0">
                        <a:lnSpc>
                          <a:spcPct val="100000"/>
                        </a:lnSpc>
                        <a:spcBef>
                          <a:spcPts val="1200"/>
                        </a:spcBef>
                        <a:spcAft>
                          <a:spcPts val="0"/>
                        </a:spcAft>
                        <a:buNone/>
                      </a:pPr>
                      <a:r>
                        <a:rPr lang="en-US" sz="1300" b="1"/>
                        <a:t>Suppliers</a:t>
                      </a:r>
                      <a:endParaRPr sz="1300" b="1"/>
                    </a:p>
                    <a:p>
                      <a:pPr marL="457200" lvl="0" indent="-298450" algn="l" rtl="0">
                        <a:lnSpc>
                          <a:spcPct val="100000"/>
                        </a:lnSpc>
                        <a:spcBef>
                          <a:spcPts val="0"/>
                        </a:spcBef>
                        <a:spcAft>
                          <a:spcPts val="0"/>
                        </a:spcAft>
                        <a:buSzPts val="1100"/>
                        <a:buChar char="-"/>
                      </a:pPr>
                      <a:r>
                        <a:rPr lang="en-US" sz="1100"/>
                        <a:t>Machining services </a:t>
                      </a:r>
                      <a:endParaRPr sz="1100"/>
                    </a:p>
                    <a:p>
                      <a:pPr marL="457200" lvl="0" indent="-298450" algn="l" rtl="0">
                        <a:lnSpc>
                          <a:spcPct val="100000"/>
                        </a:lnSpc>
                        <a:spcBef>
                          <a:spcPts val="0"/>
                        </a:spcBef>
                        <a:spcAft>
                          <a:spcPts val="0"/>
                        </a:spcAft>
                        <a:buSzPts val="1100"/>
                        <a:buChar char="-"/>
                      </a:pPr>
                      <a:r>
                        <a:rPr lang="en-US" sz="1100"/>
                        <a:t>Electronic wiring/connectors</a:t>
                      </a:r>
                      <a:endParaRPr sz="1100"/>
                    </a:p>
                    <a:p>
                      <a:pPr marL="457200" lvl="0" indent="-298450" algn="l" rtl="0">
                        <a:lnSpc>
                          <a:spcPct val="100000"/>
                        </a:lnSpc>
                        <a:spcBef>
                          <a:spcPts val="0"/>
                        </a:spcBef>
                        <a:spcAft>
                          <a:spcPts val="0"/>
                        </a:spcAft>
                        <a:buSzPts val="1100"/>
                        <a:buChar char="-"/>
                      </a:pPr>
                      <a:r>
                        <a:rPr lang="en-US" sz="1100"/>
                        <a:t>Sensors </a:t>
                      </a:r>
                      <a:endParaRPr sz="1100"/>
                    </a:p>
                    <a:p>
                      <a:pPr marL="0" lvl="0" indent="0" algn="l" rtl="0">
                        <a:lnSpc>
                          <a:spcPct val="100000"/>
                        </a:lnSpc>
                        <a:spcBef>
                          <a:spcPts val="1400"/>
                        </a:spcBef>
                        <a:spcAft>
                          <a:spcPts val="0"/>
                        </a:spcAft>
                        <a:buClr>
                          <a:schemeClr val="dk1"/>
                        </a:buClr>
                        <a:buSzPts val="1100"/>
                        <a:buFont typeface="Arial"/>
                        <a:buNone/>
                      </a:pPr>
                      <a:r>
                        <a:rPr lang="en-US" sz="1100" b="1">
                          <a:solidFill>
                            <a:schemeClr val="dk1"/>
                          </a:solidFill>
                        </a:rPr>
                        <a:t>Roles of Suppliers:</a:t>
                      </a:r>
                      <a:endParaRPr sz="1100" b="1">
                        <a:solidFill>
                          <a:schemeClr val="dk1"/>
                        </a:solidFill>
                      </a:endParaRPr>
                    </a:p>
                    <a:p>
                      <a:pPr marL="457200" lvl="0" indent="-298450" algn="l" rtl="0">
                        <a:lnSpc>
                          <a:spcPct val="100000"/>
                        </a:lnSpc>
                        <a:spcBef>
                          <a:spcPts val="1200"/>
                        </a:spcBef>
                        <a:spcAft>
                          <a:spcPts val="0"/>
                        </a:spcAft>
                        <a:buClr>
                          <a:schemeClr val="dk1"/>
                        </a:buClr>
                        <a:buSzPts val="1100"/>
                        <a:buChar char="●"/>
                      </a:pPr>
                      <a:r>
                        <a:rPr lang="en-US" sz="1100">
                          <a:solidFill>
                            <a:schemeClr val="dk1"/>
                          </a:solidFill>
                        </a:rPr>
                        <a:t>Component Manufacturers.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System Integrators.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Service Providers.</a:t>
                      </a:r>
                      <a:endParaRPr sz="1100">
                        <a:solidFill>
                          <a:schemeClr val="dk1"/>
                        </a:solidFill>
                      </a:endParaRPr>
                    </a:p>
                    <a:p>
                      <a:pPr marL="0" lvl="0" indent="0" algn="l" rtl="0">
                        <a:lnSpc>
                          <a:spcPct val="100000"/>
                        </a:lnSpc>
                        <a:spcBef>
                          <a:spcPts val="1400"/>
                        </a:spcBef>
                        <a:spcAft>
                          <a:spcPts val="0"/>
                        </a:spcAft>
                        <a:buClr>
                          <a:schemeClr val="dk1"/>
                        </a:buClr>
                        <a:buSzPts val="1100"/>
                        <a:buFont typeface="Arial"/>
                        <a:buNone/>
                      </a:pPr>
                      <a:r>
                        <a:rPr lang="en-US" sz="1100" b="1">
                          <a:solidFill>
                            <a:schemeClr val="dk1"/>
                          </a:solidFill>
                        </a:rPr>
                        <a:t>Responsibilities of Suppliers:</a:t>
                      </a:r>
                      <a:endParaRPr sz="1100" b="1">
                        <a:solidFill>
                          <a:schemeClr val="dk1"/>
                        </a:solidFill>
                      </a:endParaRPr>
                    </a:p>
                    <a:p>
                      <a:pPr marL="457200" lvl="0" indent="-298450" algn="l" rtl="0">
                        <a:lnSpc>
                          <a:spcPct val="100000"/>
                        </a:lnSpc>
                        <a:spcBef>
                          <a:spcPts val="1200"/>
                        </a:spcBef>
                        <a:spcAft>
                          <a:spcPts val="0"/>
                        </a:spcAft>
                        <a:buClr>
                          <a:schemeClr val="dk1"/>
                        </a:buClr>
                        <a:buSzPts val="1100"/>
                        <a:buAutoNum type="arabicPeriod"/>
                      </a:pPr>
                      <a:r>
                        <a:rPr lang="en-US" sz="1100">
                          <a:solidFill>
                            <a:schemeClr val="dk1"/>
                          </a:solidFill>
                        </a:rPr>
                        <a:t>Quality and Standards Compliance.</a:t>
                      </a:r>
                      <a:endParaRPr sz="110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US" sz="1100">
                          <a:solidFill>
                            <a:schemeClr val="dk1"/>
                          </a:solidFill>
                        </a:rPr>
                        <a:t>Timely Delivery.</a:t>
                      </a:r>
                      <a:endParaRPr sz="110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US" sz="1100">
                          <a:solidFill>
                            <a:schemeClr val="dk1"/>
                          </a:solidFill>
                        </a:rPr>
                        <a:t>Supply Chain Management and Collaboration and Communication.</a:t>
                      </a:r>
                      <a:endParaRPr sz="1100"/>
                    </a:p>
                  </a:txBody>
                  <a:tcPr marL="91425" marR="91425" marT="91425" marB="91425"/>
                </a:tc>
                <a:tc>
                  <a:txBody>
                    <a:bodyPr/>
                    <a:lstStyle/>
                    <a:p>
                      <a:pPr marL="457200" lvl="0" indent="-311150" algn="l" rtl="0">
                        <a:spcBef>
                          <a:spcPts val="0"/>
                        </a:spcBef>
                        <a:spcAft>
                          <a:spcPts val="0"/>
                        </a:spcAft>
                        <a:buClr>
                          <a:schemeClr val="dk1"/>
                        </a:buClr>
                        <a:buSzPts val="1300"/>
                        <a:buChar char="●"/>
                      </a:pPr>
                      <a:r>
                        <a:rPr lang="en-US" sz="1300">
                          <a:solidFill>
                            <a:schemeClr val="dk1"/>
                          </a:solidFill>
                        </a:rPr>
                        <a:t>Boeing India Private Limited </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R.V. College of Engineering</a:t>
                      </a:r>
                      <a:endParaRPr sz="1300">
                        <a:solidFill>
                          <a:schemeClr val="dk1"/>
                        </a:solidFill>
                      </a:endParaRPr>
                    </a:p>
                    <a:p>
                      <a:pPr marL="0" lvl="0" indent="0" algn="l" rtl="0">
                        <a:lnSpc>
                          <a:spcPct val="100000"/>
                        </a:lnSpc>
                        <a:spcBef>
                          <a:spcPts val="0"/>
                        </a:spcBef>
                        <a:spcAft>
                          <a:spcPts val="0"/>
                        </a:spcAft>
                        <a:buNone/>
                      </a:pPr>
                      <a:r>
                        <a:rPr lang="en-US" sz="1100" b="1">
                          <a:solidFill>
                            <a:schemeClr val="dk1"/>
                          </a:solidFill>
                        </a:rPr>
                        <a:t>Roles:</a:t>
                      </a:r>
                      <a:endParaRPr sz="1100" b="1">
                        <a:solidFill>
                          <a:schemeClr val="dk1"/>
                        </a:solidFill>
                      </a:endParaRPr>
                    </a:p>
                    <a:p>
                      <a:pPr marL="457200" lvl="0" indent="-298450" algn="l" rtl="0">
                        <a:lnSpc>
                          <a:spcPct val="100000"/>
                        </a:lnSpc>
                        <a:spcBef>
                          <a:spcPts val="1200"/>
                        </a:spcBef>
                        <a:spcAft>
                          <a:spcPts val="0"/>
                        </a:spcAft>
                        <a:buClr>
                          <a:schemeClr val="dk1"/>
                        </a:buClr>
                        <a:buSzPts val="1100"/>
                        <a:buChar char="●"/>
                      </a:pPr>
                      <a:r>
                        <a:rPr lang="en-US" sz="1100">
                          <a:solidFill>
                            <a:schemeClr val="dk1"/>
                          </a:solidFill>
                        </a:rPr>
                        <a:t>Conduct research and  development.</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Provide innovative solutions and technical expertise.</a:t>
                      </a:r>
                      <a:endParaRPr sz="1100">
                        <a:solidFill>
                          <a:schemeClr val="dk1"/>
                        </a:solidFill>
                      </a:endParaRPr>
                    </a:p>
                    <a:p>
                      <a:pPr marL="0" lvl="0" indent="0" algn="l" rtl="0">
                        <a:lnSpc>
                          <a:spcPct val="100000"/>
                        </a:lnSpc>
                        <a:spcBef>
                          <a:spcPts val="1200"/>
                        </a:spcBef>
                        <a:spcAft>
                          <a:spcPts val="0"/>
                        </a:spcAft>
                        <a:buNone/>
                      </a:pPr>
                      <a:r>
                        <a:rPr lang="en-US" sz="1100" b="1">
                          <a:solidFill>
                            <a:schemeClr val="dk1"/>
                          </a:solidFill>
                        </a:rPr>
                        <a:t>Responsibilities:</a:t>
                      </a:r>
                      <a:endParaRPr sz="1100" b="1">
                        <a:solidFill>
                          <a:schemeClr val="dk1"/>
                        </a:solidFill>
                      </a:endParaRPr>
                    </a:p>
                    <a:p>
                      <a:pPr marL="457200" lvl="0" indent="-298450" algn="l" rtl="0">
                        <a:lnSpc>
                          <a:spcPct val="100000"/>
                        </a:lnSpc>
                        <a:spcBef>
                          <a:spcPts val="1200"/>
                        </a:spcBef>
                        <a:spcAft>
                          <a:spcPts val="0"/>
                        </a:spcAft>
                        <a:buClr>
                          <a:schemeClr val="dk1"/>
                        </a:buClr>
                        <a:buSzPts val="1100"/>
                        <a:buChar char="●"/>
                      </a:pPr>
                      <a:r>
                        <a:rPr lang="en-US" sz="1100">
                          <a:solidFill>
                            <a:schemeClr val="dk1"/>
                          </a:solidFill>
                        </a:rPr>
                        <a:t>Research.</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Development.</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Collaboration.</a:t>
                      </a:r>
                      <a:endParaRPr sz="1100">
                        <a:solidFill>
                          <a:schemeClr val="dk1"/>
                        </a:solidFill>
                      </a:endParaRPr>
                    </a:p>
                    <a:p>
                      <a:pPr marL="0" lvl="0" indent="0" algn="l" rtl="0">
                        <a:lnSpc>
                          <a:spcPct val="100000"/>
                        </a:lnSpc>
                        <a:spcBef>
                          <a:spcPts val="1200"/>
                        </a:spcBef>
                        <a:spcAft>
                          <a:spcPts val="0"/>
                        </a:spcAft>
                        <a:buNone/>
                      </a:pPr>
                      <a:r>
                        <a:rPr lang="en-US" sz="1100" b="1">
                          <a:solidFill>
                            <a:schemeClr val="dk1"/>
                          </a:solidFill>
                        </a:rPr>
                        <a:t>Product Team</a:t>
                      </a:r>
                      <a:endParaRPr sz="1100" b="1">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Requirements Team </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Design Team </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Analysis Team</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Verification Team</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100" b="1">
                          <a:solidFill>
                            <a:schemeClr val="dk1"/>
                          </a:solidFill>
                        </a:rPr>
                        <a:t>Roles of the Product Team:</a:t>
                      </a:r>
                      <a:endParaRPr sz="1100" b="1">
                        <a:solidFill>
                          <a:schemeClr val="dk1"/>
                        </a:solidFill>
                      </a:endParaRPr>
                    </a:p>
                    <a:p>
                      <a:pPr marL="457200" lvl="0" indent="-298450" algn="l" rtl="0">
                        <a:lnSpc>
                          <a:spcPct val="100000"/>
                        </a:lnSpc>
                        <a:spcBef>
                          <a:spcPts val="400"/>
                        </a:spcBef>
                        <a:spcAft>
                          <a:spcPts val="0"/>
                        </a:spcAft>
                        <a:buClr>
                          <a:schemeClr val="dk1"/>
                        </a:buClr>
                        <a:buSzPts val="1100"/>
                        <a:buChar char="●"/>
                      </a:pPr>
                      <a:r>
                        <a:rPr lang="en-US" sz="1100">
                          <a:solidFill>
                            <a:schemeClr val="dk1"/>
                          </a:solidFill>
                        </a:rPr>
                        <a:t>Product Manager and Systems Engineer.</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Design Engineers and Quality Assurance Engineer.</a:t>
                      </a:r>
                      <a:endParaRPr sz="11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US" sz="1100" b="1">
                          <a:solidFill>
                            <a:schemeClr val="dk1"/>
                          </a:solidFill>
                        </a:rPr>
                        <a:t> Responsibilities of the Product Team:</a:t>
                      </a:r>
                      <a:endParaRPr sz="1100" b="1">
                        <a:solidFill>
                          <a:schemeClr val="dk1"/>
                        </a:solidFill>
                      </a:endParaRPr>
                    </a:p>
                    <a:p>
                      <a:pPr marL="457200" lvl="0" indent="-298450" algn="l" rtl="0">
                        <a:lnSpc>
                          <a:spcPct val="100000"/>
                        </a:lnSpc>
                        <a:spcBef>
                          <a:spcPts val="400"/>
                        </a:spcBef>
                        <a:spcAft>
                          <a:spcPts val="0"/>
                        </a:spcAft>
                        <a:buClr>
                          <a:schemeClr val="dk1"/>
                        </a:buClr>
                        <a:buSzPts val="1100"/>
                        <a:buChar char="●"/>
                      </a:pPr>
                      <a:r>
                        <a:rPr lang="en-US" sz="1100">
                          <a:solidFill>
                            <a:schemeClr val="dk1"/>
                          </a:solidFill>
                        </a:rPr>
                        <a:t>Requirement Analysis.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Product Design and Development.</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Systems Integration and Testing, Validation</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a:solidFill>
                            <a:schemeClr val="dk1"/>
                          </a:solidFill>
                        </a:rPr>
                        <a:t>Quality Assurance.</a:t>
                      </a:r>
                      <a:endParaRPr sz="1100">
                        <a:solidFill>
                          <a:schemeClr val="dk1"/>
                        </a:solidFill>
                      </a:endParaRPr>
                    </a:p>
                    <a:p>
                      <a:pPr marL="0" lvl="0" indent="0" algn="l" rtl="0">
                        <a:spcBef>
                          <a:spcPts val="1200"/>
                        </a:spcBef>
                        <a:spcAft>
                          <a:spcPts val="0"/>
                        </a:spcAft>
                        <a:buNone/>
                      </a:pP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Compliance Matrix (Tier-3, 3/3)</a:t>
            </a:r>
            <a:endParaRPr/>
          </a:p>
        </p:txBody>
      </p:sp>
      <p:sp>
        <p:nvSpPr>
          <p:cNvPr id="199" name="Google Shape;199;p26"/>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20</a:t>
            </a:fld>
            <a:endParaRPr sz="900" b="0" i="0" u="none" strike="noStrike" cap="none">
              <a:solidFill>
                <a:srgbClr val="4F4F4F"/>
              </a:solidFill>
              <a:latin typeface="Arial"/>
              <a:ea typeface="Arial"/>
              <a:cs typeface="Arial"/>
              <a:sym typeface="Arial"/>
            </a:endParaRPr>
          </a:p>
        </p:txBody>
      </p:sp>
      <p:graphicFrame>
        <p:nvGraphicFramePr>
          <p:cNvPr id="200" name="Google Shape;200;p26"/>
          <p:cNvGraphicFramePr/>
          <p:nvPr/>
        </p:nvGraphicFramePr>
        <p:xfrm>
          <a:off x="191475" y="1090613"/>
          <a:ext cx="11552850" cy="4457067"/>
        </p:xfrm>
        <a:graphic>
          <a:graphicData uri="http://schemas.openxmlformats.org/drawingml/2006/table">
            <a:tbl>
              <a:tblPr>
                <a:noFill/>
                <a:tableStyleId>{31941297-FE98-42E7-A0B4-019B974FFA1D}</a:tableStyleId>
              </a:tblPr>
              <a:tblGrid>
                <a:gridCol w="770550">
                  <a:extLst>
                    <a:ext uri="{9D8B030D-6E8A-4147-A177-3AD203B41FA5}">
                      <a16:colId xmlns:a16="http://schemas.microsoft.com/office/drawing/2014/main" val="20000"/>
                    </a:ext>
                  </a:extLst>
                </a:gridCol>
                <a:gridCol w="2276675">
                  <a:extLst>
                    <a:ext uri="{9D8B030D-6E8A-4147-A177-3AD203B41FA5}">
                      <a16:colId xmlns:a16="http://schemas.microsoft.com/office/drawing/2014/main" val="20001"/>
                    </a:ext>
                  </a:extLst>
                </a:gridCol>
                <a:gridCol w="943925">
                  <a:extLst>
                    <a:ext uri="{9D8B030D-6E8A-4147-A177-3AD203B41FA5}">
                      <a16:colId xmlns:a16="http://schemas.microsoft.com/office/drawing/2014/main" val="20002"/>
                    </a:ext>
                  </a:extLst>
                </a:gridCol>
                <a:gridCol w="974700">
                  <a:extLst>
                    <a:ext uri="{9D8B030D-6E8A-4147-A177-3AD203B41FA5}">
                      <a16:colId xmlns:a16="http://schemas.microsoft.com/office/drawing/2014/main" val="20003"/>
                    </a:ext>
                  </a:extLst>
                </a:gridCol>
                <a:gridCol w="1313300">
                  <a:extLst>
                    <a:ext uri="{9D8B030D-6E8A-4147-A177-3AD203B41FA5}">
                      <a16:colId xmlns:a16="http://schemas.microsoft.com/office/drawing/2014/main" val="20004"/>
                    </a:ext>
                  </a:extLst>
                </a:gridCol>
                <a:gridCol w="1108100">
                  <a:extLst>
                    <a:ext uri="{9D8B030D-6E8A-4147-A177-3AD203B41FA5}">
                      <a16:colId xmlns:a16="http://schemas.microsoft.com/office/drawing/2014/main" val="20005"/>
                    </a:ext>
                  </a:extLst>
                </a:gridCol>
                <a:gridCol w="1169650">
                  <a:extLst>
                    <a:ext uri="{9D8B030D-6E8A-4147-A177-3AD203B41FA5}">
                      <a16:colId xmlns:a16="http://schemas.microsoft.com/office/drawing/2014/main" val="20006"/>
                    </a:ext>
                  </a:extLst>
                </a:gridCol>
                <a:gridCol w="1159400">
                  <a:extLst>
                    <a:ext uri="{9D8B030D-6E8A-4147-A177-3AD203B41FA5}">
                      <a16:colId xmlns:a16="http://schemas.microsoft.com/office/drawing/2014/main" val="20007"/>
                    </a:ext>
                  </a:extLst>
                </a:gridCol>
                <a:gridCol w="974700">
                  <a:extLst>
                    <a:ext uri="{9D8B030D-6E8A-4147-A177-3AD203B41FA5}">
                      <a16:colId xmlns:a16="http://schemas.microsoft.com/office/drawing/2014/main" val="20008"/>
                    </a:ext>
                  </a:extLst>
                </a:gridCol>
                <a:gridCol w="8618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800" b="1"/>
                        <a:t>Requirement ID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 Type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Requirements Validity</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Traceability/Rationale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Method</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Owner</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Product Verification Evidence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Verification Comments</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b="1"/>
                        <a:t>Compliance</a:t>
                      </a:r>
                      <a:endParaRPr sz="8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lvl="0" indent="0" algn="ctr" rtl="0">
                        <a:lnSpc>
                          <a:spcPct val="115000"/>
                        </a:lnSpc>
                        <a:spcBef>
                          <a:spcPts val="0"/>
                        </a:spcBef>
                        <a:spcAft>
                          <a:spcPts val="0"/>
                        </a:spcAft>
                        <a:buNone/>
                      </a:pPr>
                      <a:r>
                        <a:rPr lang="en-US" sz="1000"/>
                        <a:t>T3-R-17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Electronic interface of mechanism</a:t>
                      </a:r>
                      <a:endParaRPr sz="1000"/>
                    </a:p>
                    <a:p>
                      <a:pPr marL="0" lvl="0" indent="0" algn="l" rtl="0">
                        <a:lnSpc>
                          <a:spcPct val="115000"/>
                        </a:lnSpc>
                        <a:spcBef>
                          <a:spcPts val="0"/>
                        </a:spcBef>
                        <a:spcAft>
                          <a:spcPts val="0"/>
                        </a:spcAft>
                        <a:buNone/>
                      </a:pPr>
                      <a:r>
                        <a:rPr lang="en-US" sz="1000"/>
                        <a:t>shall be twinax connector &amp; cable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Interface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T2-R-11,</a:t>
                      </a:r>
                      <a:endParaRPr sz="1000"/>
                    </a:p>
                    <a:p>
                      <a:pPr marL="0" lvl="0" indent="0" algn="ctr" rtl="0">
                        <a:lnSpc>
                          <a:spcPct val="115000"/>
                        </a:lnSpc>
                        <a:spcBef>
                          <a:spcPts val="0"/>
                        </a:spcBef>
                        <a:spcAft>
                          <a:spcPts val="0"/>
                        </a:spcAft>
                        <a:buNone/>
                      </a:pPr>
                      <a:r>
                        <a:rPr lang="en-US" sz="1000"/>
                        <a:t>MIL-STD 1553B</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Connector and cable inspection report,</a:t>
                      </a:r>
                      <a:endParaRPr sz="1000"/>
                    </a:p>
                    <a:p>
                      <a:pPr marL="0" lvl="0" indent="0" algn="ctr" rtl="0">
                        <a:lnSpc>
                          <a:spcPct val="115000"/>
                        </a:lnSpc>
                        <a:spcBef>
                          <a:spcPts val="0"/>
                        </a:spcBef>
                        <a:spcAft>
                          <a:spcPts val="0"/>
                        </a:spcAft>
                        <a:buNone/>
                      </a:pPr>
                      <a:r>
                        <a:rPr lang="en-US" sz="1000"/>
                        <a:t>MIL-STD compliance documentation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Inspected to ensure proper</a:t>
                      </a:r>
                      <a:endParaRPr sz="1000"/>
                    </a:p>
                    <a:p>
                      <a:pPr marL="0" lvl="0" indent="0" algn="ctr" rtl="0">
                        <a:lnSpc>
                          <a:spcPct val="115000"/>
                        </a:lnSpc>
                        <a:spcBef>
                          <a:spcPts val="0"/>
                        </a:spcBef>
                        <a:spcAft>
                          <a:spcPts val="0"/>
                        </a:spcAft>
                        <a:buNone/>
                      </a:pPr>
                      <a:r>
                        <a:rPr lang="en-US" sz="1000"/>
                        <a:t>interface connections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3375">
                <a:tc>
                  <a:txBody>
                    <a:bodyPr/>
                    <a:lstStyle/>
                    <a:p>
                      <a:pPr marL="0" lvl="0" indent="0" algn="ctr" rtl="0">
                        <a:lnSpc>
                          <a:spcPct val="115000"/>
                        </a:lnSpc>
                        <a:spcBef>
                          <a:spcPts val="0"/>
                        </a:spcBef>
                        <a:spcAft>
                          <a:spcPts val="0"/>
                        </a:spcAft>
                        <a:buNone/>
                      </a:pPr>
                      <a:r>
                        <a:rPr lang="en-US" sz="1000"/>
                        <a:t>T3-R-18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Linear actuator should be able to go through </a:t>
                      </a:r>
                      <a:r>
                        <a:rPr lang="en-US" sz="1000" b="1"/>
                        <a:t>1*10^7</a:t>
                      </a:r>
                      <a:r>
                        <a:rPr lang="en-US" sz="1000"/>
                        <a:t> cycles without failure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US" sz="1000"/>
                        <a:t>Maintenance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Actuator cycle testing data,</a:t>
                      </a:r>
                      <a:endParaRPr sz="1000"/>
                    </a:p>
                    <a:p>
                      <a:pPr marL="0" lvl="0" indent="0" algn="ctr" rtl="0">
                        <a:lnSpc>
                          <a:spcPct val="115000"/>
                        </a:lnSpc>
                        <a:spcBef>
                          <a:spcPts val="0"/>
                        </a:spcBef>
                        <a:spcAft>
                          <a:spcPts val="0"/>
                        </a:spcAft>
                        <a:buNone/>
                      </a:pPr>
                      <a:r>
                        <a:rPr lang="en-US" sz="1000"/>
                        <a:t>service life report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to validate actuator</a:t>
                      </a:r>
                      <a:endParaRPr sz="1000"/>
                    </a:p>
                    <a:p>
                      <a:pPr marL="0" lvl="0" indent="0" algn="ctr" rtl="0">
                        <a:lnSpc>
                          <a:spcPct val="115000"/>
                        </a:lnSpc>
                        <a:spcBef>
                          <a:spcPts val="0"/>
                        </a:spcBef>
                        <a:spcAft>
                          <a:spcPts val="0"/>
                        </a:spcAft>
                        <a:buNone/>
                      </a:pPr>
                      <a:r>
                        <a:rPr lang="en-US" sz="1000"/>
                        <a:t>durability under cycling</a:t>
                      </a:r>
                      <a:endParaRPr sz="1000"/>
                    </a:p>
                    <a:p>
                      <a:pPr marL="0" lvl="0" indent="0" algn="ctr" rtl="0">
                        <a:lnSpc>
                          <a:spcPct val="115000"/>
                        </a:lnSpc>
                        <a:spcBef>
                          <a:spcPts val="0"/>
                        </a:spcBef>
                        <a:spcAft>
                          <a:spcPts val="0"/>
                        </a:spcAft>
                        <a:buNone/>
                      </a:pPr>
                      <a:r>
                        <a:rPr lang="en-US" sz="1000"/>
                        <a:t>conditions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33375">
                <a:tc>
                  <a:txBody>
                    <a:bodyPr/>
                    <a:lstStyle/>
                    <a:p>
                      <a:pPr marL="0" lvl="0" indent="0" algn="ctr" rtl="0">
                        <a:lnSpc>
                          <a:spcPct val="115000"/>
                        </a:lnSpc>
                        <a:spcBef>
                          <a:spcPts val="0"/>
                        </a:spcBef>
                        <a:spcAft>
                          <a:spcPts val="0"/>
                        </a:spcAft>
                        <a:buNone/>
                      </a:pPr>
                      <a:r>
                        <a:rPr lang="en-US" sz="1000"/>
                        <a:t>T3-R-19</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Actuator armatures should not experience failure level</a:t>
                      </a:r>
                      <a:endParaRPr sz="1000"/>
                    </a:p>
                    <a:p>
                      <a:pPr marL="0" lvl="0" indent="0" algn="l" rtl="0">
                        <a:lnSpc>
                          <a:spcPct val="115000"/>
                        </a:lnSpc>
                        <a:spcBef>
                          <a:spcPts val="0"/>
                        </a:spcBef>
                        <a:spcAft>
                          <a:spcPts val="0"/>
                        </a:spcAft>
                        <a:buNone/>
                      </a:pPr>
                      <a:r>
                        <a:rPr lang="en-US" sz="1000"/>
                        <a:t>fatigue before </a:t>
                      </a:r>
                      <a:r>
                        <a:rPr lang="en-US" sz="1000" b="1"/>
                        <a:t>750 flight hours or 35 sorties</a:t>
                      </a:r>
                      <a:r>
                        <a:rPr lang="en-US" sz="1000"/>
                        <a:t>, whichever comes first.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Fatigue testing report, service life data</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Evaluated to ensure fatigue</a:t>
                      </a:r>
                      <a:endParaRPr sz="1000"/>
                    </a:p>
                    <a:p>
                      <a:pPr marL="0" lvl="0" indent="0" algn="ctr" rtl="0">
                        <a:lnSpc>
                          <a:spcPct val="115000"/>
                        </a:lnSpc>
                        <a:spcBef>
                          <a:spcPts val="0"/>
                        </a:spcBef>
                        <a:spcAft>
                          <a:spcPts val="0"/>
                        </a:spcAft>
                        <a:buNone/>
                      </a:pPr>
                      <a:r>
                        <a:rPr lang="en-US" sz="1000"/>
                        <a:t>resistance meets required</a:t>
                      </a:r>
                      <a:endParaRPr sz="1000"/>
                    </a:p>
                    <a:p>
                      <a:pPr marL="0" lvl="0" indent="0" algn="ctr" rtl="0">
                        <a:lnSpc>
                          <a:spcPct val="115000"/>
                        </a:lnSpc>
                        <a:spcBef>
                          <a:spcPts val="0"/>
                        </a:spcBef>
                        <a:spcAft>
                          <a:spcPts val="0"/>
                        </a:spcAft>
                        <a:buNone/>
                      </a:pPr>
                      <a:r>
                        <a:rPr lang="en-US" sz="1000"/>
                        <a:t>hours/sorties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76250">
                <a:tc>
                  <a:txBody>
                    <a:bodyPr/>
                    <a:lstStyle/>
                    <a:p>
                      <a:pPr marL="0" lvl="0" indent="0" algn="ctr" rtl="0">
                        <a:lnSpc>
                          <a:spcPct val="115000"/>
                        </a:lnSpc>
                        <a:spcBef>
                          <a:spcPts val="0"/>
                        </a:spcBef>
                        <a:spcAft>
                          <a:spcPts val="0"/>
                        </a:spcAft>
                        <a:buNone/>
                      </a:pPr>
                      <a:r>
                        <a:rPr lang="en-US" sz="1000"/>
                        <a:t>T3-R-20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Structural members of the hardpoint mechanism should not experience failure level fatigue before </a:t>
                      </a:r>
                      <a:r>
                        <a:rPr lang="en-US" sz="1000" b="1"/>
                        <a:t>750 flight hours or 35 sorties</a:t>
                      </a:r>
                      <a:r>
                        <a:rPr lang="en-US" sz="1000"/>
                        <a:t>, whichever comes first.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Manufacturer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Fatigue testing report,</a:t>
                      </a:r>
                      <a:endParaRPr sz="1000"/>
                    </a:p>
                    <a:p>
                      <a:pPr marL="0" lvl="0" indent="0" algn="ctr" rtl="0">
                        <a:lnSpc>
                          <a:spcPct val="115000"/>
                        </a:lnSpc>
                        <a:spcBef>
                          <a:spcPts val="0"/>
                        </a:spcBef>
                        <a:spcAft>
                          <a:spcPts val="0"/>
                        </a:spcAft>
                        <a:buNone/>
                      </a:pPr>
                      <a:r>
                        <a:rPr lang="en-US" sz="1000"/>
                        <a:t>structural integrity data</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to ensure structural</a:t>
                      </a:r>
                      <a:endParaRPr sz="1000"/>
                    </a:p>
                    <a:p>
                      <a:pPr marL="0" lvl="0" indent="0" algn="ctr" rtl="0">
                        <a:lnSpc>
                          <a:spcPct val="115000"/>
                        </a:lnSpc>
                        <a:spcBef>
                          <a:spcPts val="0"/>
                        </a:spcBef>
                        <a:spcAft>
                          <a:spcPts val="0"/>
                        </a:spcAft>
                        <a:buNone/>
                      </a:pPr>
                      <a:r>
                        <a:rPr lang="en-US" sz="1000"/>
                        <a:t>members meet fatigue life requirements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200"/>
              <a:t>Example of Traceability &amp; Rationale from Tier-1 to Tier-2 to Tier-3 Requirements</a:t>
            </a:r>
            <a:endParaRPr sz="2200"/>
          </a:p>
        </p:txBody>
      </p:sp>
      <p:sp>
        <p:nvSpPr>
          <p:cNvPr id="206" name="Google Shape;206;p27"/>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21</a:t>
            </a:fld>
            <a:endParaRPr sz="900" b="0" i="0" u="none" strike="noStrike" cap="none">
              <a:solidFill>
                <a:srgbClr val="4F4F4F"/>
              </a:solidFill>
              <a:latin typeface="Arial"/>
              <a:ea typeface="Arial"/>
              <a:cs typeface="Arial"/>
              <a:sym typeface="Arial"/>
            </a:endParaRPr>
          </a:p>
        </p:txBody>
      </p:sp>
      <p:graphicFrame>
        <p:nvGraphicFramePr>
          <p:cNvPr id="207" name="Google Shape;207;p27"/>
          <p:cNvGraphicFramePr/>
          <p:nvPr/>
        </p:nvGraphicFramePr>
        <p:xfrm>
          <a:off x="290263" y="937163"/>
          <a:ext cx="11611475" cy="5829175"/>
        </p:xfrm>
        <a:graphic>
          <a:graphicData uri="http://schemas.openxmlformats.org/drawingml/2006/table">
            <a:tbl>
              <a:tblPr>
                <a:noFill/>
                <a:tableStyleId>{31941297-FE98-42E7-A0B4-019B974FFA1D}</a:tableStyleId>
              </a:tblPr>
              <a:tblGrid>
                <a:gridCol w="889425">
                  <a:extLst>
                    <a:ext uri="{9D8B030D-6E8A-4147-A177-3AD203B41FA5}">
                      <a16:colId xmlns:a16="http://schemas.microsoft.com/office/drawing/2014/main" val="20000"/>
                    </a:ext>
                  </a:extLst>
                </a:gridCol>
                <a:gridCol w="2180725">
                  <a:extLst>
                    <a:ext uri="{9D8B030D-6E8A-4147-A177-3AD203B41FA5}">
                      <a16:colId xmlns:a16="http://schemas.microsoft.com/office/drawing/2014/main" val="20001"/>
                    </a:ext>
                  </a:extLst>
                </a:gridCol>
                <a:gridCol w="944650">
                  <a:extLst>
                    <a:ext uri="{9D8B030D-6E8A-4147-A177-3AD203B41FA5}">
                      <a16:colId xmlns:a16="http://schemas.microsoft.com/office/drawing/2014/main" val="20002"/>
                    </a:ext>
                  </a:extLst>
                </a:gridCol>
                <a:gridCol w="974175">
                  <a:extLst>
                    <a:ext uri="{9D8B030D-6E8A-4147-A177-3AD203B41FA5}">
                      <a16:colId xmlns:a16="http://schemas.microsoft.com/office/drawing/2014/main" val="20003"/>
                    </a:ext>
                  </a:extLst>
                </a:gridCol>
                <a:gridCol w="1318600">
                  <a:extLst>
                    <a:ext uri="{9D8B030D-6E8A-4147-A177-3AD203B41FA5}">
                      <a16:colId xmlns:a16="http://schemas.microsoft.com/office/drawing/2014/main" val="20004"/>
                    </a:ext>
                  </a:extLst>
                </a:gridCol>
                <a:gridCol w="1111950">
                  <a:extLst>
                    <a:ext uri="{9D8B030D-6E8A-4147-A177-3AD203B41FA5}">
                      <a16:colId xmlns:a16="http://schemas.microsoft.com/office/drawing/2014/main" val="20005"/>
                    </a:ext>
                  </a:extLst>
                </a:gridCol>
                <a:gridCol w="1180825">
                  <a:extLst>
                    <a:ext uri="{9D8B030D-6E8A-4147-A177-3AD203B41FA5}">
                      <a16:colId xmlns:a16="http://schemas.microsoft.com/office/drawing/2014/main" val="20006"/>
                    </a:ext>
                  </a:extLst>
                </a:gridCol>
                <a:gridCol w="1161150">
                  <a:extLst>
                    <a:ext uri="{9D8B030D-6E8A-4147-A177-3AD203B41FA5}">
                      <a16:colId xmlns:a16="http://schemas.microsoft.com/office/drawing/2014/main" val="20007"/>
                    </a:ext>
                  </a:extLst>
                </a:gridCol>
                <a:gridCol w="984025">
                  <a:extLst>
                    <a:ext uri="{9D8B030D-6E8A-4147-A177-3AD203B41FA5}">
                      <a16:colId xmlns:a16="http://schemas.microsoft.com/office/drawing/2014/main" val="20008"/>
                    </a:ext>
                  </a:extLst>
                </a:gridCol>
                <a:gridCol w="865950">
                  <a:extLst>
                    <a:ext uri="{9D8B030D-6E8A-4147-A177-3AD203B41FA5}">
                      <a16:colId xmlns:a16="http://schemas.microsoft.com/office/drawing/2014/main" val="20009"/>
                    </a:ext>
                  </a:extLst>
                </a:gridCol>
              </a:tblGrid>
              <a:tr h="333375">
                <a:tc>
                  <a:txBody>
                    <a:bodyPr/>
                    <a:lstStyle/>
                    <a:p>
                      <a:pPr marL="0" lvl="0" indent="0" algn="ctr" rtl="0">
                        <a:lnSpc>
                          <a:spcPct val="115000"/>
                        </a:lnSpc>
                        <a:spcBef>
                          <a:spcPts val="0"/>
                        </a:spcBef>
                        <a:spcAft>
                          <a:spcPts val="0"/>
                        </a:spcAft>
                        <a:buNone/>
                      </a:pPr>
                      <a:r>
                        <a:rPr lang="en-US" sz="1000" b="1"/>
                        <a:t>Requirement ID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Type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Validity</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Traceability/</a:t>
                      </a:r>
                      <a:endParaRPr sz="1000" b="1"/>
                    </a:p>
                    <a:p>
                      <a:pPr marL="0" lvl="0" indent="0" algn="ctr" rtl="0">
                        <a:lnSpc>
                          <a:spcPct val="115000"/>
                        </a:lnSpc>
                        <a:spcBef>
                          <a:spcPts val="0"/>
                        </a:spcBef>
                        <a:spcAft>
                          <a:spcPts val="0"/>
                        </a:spcAft>
                        <a:buNone/>
                      </a:pPr>
                      <a:r>
                        <a:rPr lang="en-US" sz="1000" b="1"/>
                        <a:t>Rationale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Method</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Owner</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Product Verification Evidence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Comments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Compliance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76250">
                <a:tc>
                  <a:txBody>
                    <a:bodyPr/>
                    <a:lstStyle/>
                    <a:p>
                      <a:pPr marL="0" lvl="0" indent="0" algn="ctr" rtl="0">
                        <a:lnSpc>
                          <a:spcPct val="115000"/>
                        </a:lnSpc>
                        <a:spcBef>
                          <a:spcPts val="0"/>
                        </a:spcBef>
                        <a:spcAft>
                          <a:spcPts val="0"/>
                        </a:spcAft>
                        <a:buNone/>
                      </a:pPr>
                      <a:r>
                        <a:rPr lang="en-US" sz="1000"/>
                        <a:t>T1-R-1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The UAV, with this hardpoint, should be able to support the carry &amp; operation of a wide range of payloads found on MALE UAVs without significantly affecting the</a:t>
                      </a:r>
                      <a:endParaRPr sz="900"/>
                    </a:p>
                    <a:p>
                      <a:pPr marL="0" lvl="0" indent="0" algn="l" rtl="0">
                        <a:lnSpc>
                          <a:spcPct val="115000"/>
                        </a:lnSpc>
                        <a:spcBef>
                          <a:spcPts val="0"/>
                        </a:spcBef>
                        <a:spcAft>
                          <a:spcPts val="0"/>
                        </a:spcAft>
                        <a:buNone/>
                      </a:pPr>
                      <a:r>
                        <a:rPr lang="en-US" sz="900"/>
                        <a:t>performance characteristic of the UAV.</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t>Customer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Requirements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76250">
                <a:tc gridSpan="10">
                  <a:txBody>
                    <a:bodyPr/>
                    <a:lstStyle/>
                    <a:p>
                      <a:pPr marL="0" lvl="0" indent="0" algn="ctr" rtl="0">
                        <a:spcBef>
                          <a:spcPts val="0"/>
                        </a:spcBef>
                        <a:spcAft>
                          <a:spcPts val="0"/>
                        </a:spcAft>
                        <a:buNone/>
                      </a:pPr>
                      <a:endParaRPr sz="13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619125">
                <a:tc>
                  <a:txBody>
                    <a:bodyPr/>
                    <a:lstStyle/>
                    <a:p>
                      <a:pPr marL="0" lvl="0" indent="0" algn="ctr" rtl="0">
                        <a:lnSpc>
                          <a:spcPct val="115000"/>
                        </a:lnSpc>
                        <a:spcBef>
                          <a:spcPts val="0"/>
                        </a:spcBef>
                        <a:spcAft>
                          <a:spcPts val="0"/>
                        </a:spcAft>
                        <a:buNone/>
                      </a:pPr>
                      <a:r>
                        <a:rPr lang="en-US" sz="1000"/>
                        <a:t>T2-R-1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Operable in the flight envelope of</a:t>
                      </a:r>
                      <a:endParaRPr sz="900"/>
                    </a:p>
                    <a:p>
                      <a:pPr marL="0" lvl="0" indent="0" algn="l" rtl="0">
                        <a:lnSpc>
                          <a:spcPct val="115000"/>
                        </a:lnSpc>
                        <a:spcBef>
                          <a:spcPts val="0"/>
                        </a:spcBef>
                        <a:spcAft>
                          <a:spcPts val="0"/>
                        </a:spcAft>
                        <a:buNone/>
                      </a:pPr>
                      <a:r>
                        <a:rPr lang="en-US" sz="900"/>
                        <a:t>up to </a:t>
                      </a:r>
                      <a:r>
                        <a:rPr lang="en-US" sz="900" b="1"/>
                        <a:t>10,000m</a:t>
                      </a:r>
                      <a:r>
                        <a:rPr lang="en-US" sz="900"/>
                        <a:t> altitude, </a:t>
                      </a:r>
                      <a:r>
                        <a:rPr lang="en-US" sz="900" b="1"/>
                        <a:t>+3g -3g limit load (in pull up &amp; pull down maneuvers in the longitudinal axis)</a:t>
                      </a:r>
                      <a:r>
                        <a:rPr lang="en-US" sz="900"/>
                        <a:t>, &amp; forward speeds of </a:t>
                      </a:r>
                      <a:r>
                        <a:rPr lang="en-US" sz="900" b="1"/>
                        <a:t>300 km/h</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t>Operational</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Expected flight envelope of</a:t>
                      </a:r>
                      <a:endParaRPr sz="1000"/>
                    </a:p>
                    <a:p>
                      <a:pPr marL="0" lvl="0" indent="0" algn="ctr" rtl="0">
                        <a:lnSpc>
                          <a:spcPct val="115000"/>
                        </a:lnSpc>
                        <a:spcBef>
                          <a:spcPts val="0"/>
                        </a:spcBef>
                        <a:spcAft>
                          <a:spcPts val="0"/>
                        </a:spcAft>
                        <a:buNone/>
                      </a:pPr>
                      <a:r>
                        <a:rPr lang="en-US" sz="1000"/>
                        <a:t>typical MALE UAV</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000"/>
                        <a:t>Tests &amp; Hand </a:t>
                      </a:r>
                      <a:endParaRPr sz="1000"/>
                    </a:p>
                    <a:p>
                      <a:pPr marL="0" marR="0" lvl="0" indent="0" algn="ctr" rtl="0">
                        <a:lnSpc>
                          <a:spcPct val="115000"/>
                        </a:lnSpc>
                        <a:spcBef>
                          <a:spcPts val="0"/>
                        </a:spcBef>
                        <a:spcAft>
                          <a:spcPts val="0"/>
                        </a:spcAft>
                        <a:buNone/>
                      </a:pPr>
                      <a:r>
                        <a:rPr lang="en-US" sz="1000"/>
                        <a:t>Calculations </a:t>
                      </a:r>
                      <a:endParaRPr sz="1000"/>
                    </a:p>
                    <a:p>
                      <a:pPr marL="0" marR="0" lvl="0" indent="0" algn="ctr" rtl="0">
                        <a:lnSpc>
                          <a:spcPct val="115000"/>
                        </a:lnSpc>
                        <a:spcBef>
                          <a:spcPts val="0"/>
                        </a:spcBef>
                        <a:spcAft>
                          <a:spcPts val="0"/>
                        </a:spcAft>
                        <a:buNone/>
                      </a:pPr>
                      <a:r>
                        <a:rPr lang="en-US" sz="1000"/>
                        <a:t>performed,</a:t>
                      </a:r>
                      <a:endParaRPr sz="1000"/>
                    </a:p>
                    <a:p>
                      <a:pPr marL="0" marR="0" lvl="0" indent="0" algn="ctr" rtl="0">
                        <a:lnSpc>
                          <a:spcPct val="115000"/>
                        </a:lnSpc>
                        <a:spcBef>
                          <a:spcPts val="0"/>
                        </a:spcBef>
                        <a:spcAft>
                          <a:spcPts val="0"/>
                        </a:spcAft>
                        <a:buNone/>
                      </a:pPr>
                      <a:r>
                        <a:rPr lang="en-US" sz="1000"/>
                        <a:t>refer analysis </a:t>
                      </a:r>
                      <a:endParaRPr sz="1000"/>
                    </a:p>
                    <a:p>
                      <a:pPr marL="0" marR="0" lvl="0" indent="0" algn="ctr" rtl="0">
                        <a:lnSpc>
                          <a:spcPct val="115000"/>
                        </a:lnSpc>
                        <a:spcBef>
                          <a:spcPts val="0"/>
                        </a:spcBef>
                        <a:spcAft>
                          <a:spcPts val="0"/>
                        </a:spcAft>
                        <a:buNone/>
                      </a:pPr>
                      <a:r>
                        <a:rPr lang="en-US" sz="1000"/>
                        <a:t>document</a:t>
                      </a:r>
                      <a:endParaRPr sz="1000"/>
                    </a:p>
                  </a:txBody>
                  <a:tcPr marL="91425" marR="9142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a:t>
                      </a: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lvl="0" indent="0" algn="ctr" rtl="0">
                        <a:lnSpc>
                          <a:spcPct val="115000"/>
                        </a:lnSpc>
                        <a:spcBef>
                          <a:spcPts val="0"/>
                        </a:spcBef>
                        <a:spcAft>
                          <a:spcPts val="0"/>
                        </a:spcAft>
                        <a:buNone/>
                      </a:pPr>
                      <a:r>
                        <a:rPr lang="en-US" sz="1000"/>
                        <a:t>T2-R-5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Maximum Payload Weight shall be </a:t>
                      </a:r>
                      <a:r>
                        <a:rPr lang="en-US" sz="900" b="1"/>
                        <a:t>100kg</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spcBef>
                          <a:spcPts val="0"/>
                        </a:spcBef>
                        <a:spcAft>
                          <a:spcPts val="0"/>
                        </a:spcAft>
                        <a:buNone/>
                      </a:pPr>
                      <a:r>
                        <a:rPr lang="en-US" sz="1000">
                          <a:solidFill>
                            <a:schemeClr val="dk1"/>
                          </a:solidFill>
                        </a:rPr>
                        <a:t>Performance</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Based on the currently used missiles</a:t>
                      </a:r>
                      <a:endParaRPr sz="1000"/>
                    </a:p>
                    <a:p>
                      <a:pPr marL="0" lvl="0" indent="0" algn="ctr" rtl="0">
                        <a:lnSpc>
                          <a:spcPct val="115000"/>
                        </a:lnSpc>
                        <a:spcBef>
                          <a:spcPts val="0"/>
                        </a:spcBef>
                        <a:spcAft>
                          <a:spcPts val="0"/>
                        </a:spcAft>
                        <a:buNone/>
                      </a:pPr>
                      <a:r>
                        <a:rPr lang="en-US" sz="1000"/>
                        <a:t>AIM-9 Sidewinder - 85kg</a:t>
                      </a:r>
                      <a:endParaRPr sz="1000"/>
                    </a:p>
                    <a:p>
                      <a:pPr marL="0" lvl="0" indent="0" algn="ctr" rtl="0">
                        <a:lnSpc>
                          <a:spcPct val="115000"/>
                        </a:lnSpc>
                        <a:spcBef>
                          <a:spcPts val="0"/>
                        </a:spcBef>
                        <a:spcAft>
                          <a:spcPts val="0"/>
                        </a:spcAft>
                        <a:buNone/>
                      </a:pPr>
                      <a:r>
                        <a:rPr lang="en-US" sz="1000"/>
                        <a:t>IRIS-T- 87.4kg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Load test reports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Validated up to 100 kgs</a:t>
                      </a:r>
                      <a:endParaRPr sz="1000"/>
                    </a:p>
                    <a:p>
                      <a:pPr marL="0" lvl="0" indent="0" algn="ctr" rtl="0">
                        <a:lnSpc>
                          <a:spcPct val="115000"/>
                        </a:lnSpc>
                        <a:spcBef>
                          <a:spcPts val="0"/>
                        </a:spcBef>
                        <a:spcAft>
                          <a:spcPts val="0"/>
                        </a:spcAft>
                        <a:buNone/>
                      </a:pPr>
                      <a:r>
                        <a:rPr lang="en-US" sz="1000"/>
                        <a:t>of payload weight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4000">
                <a:tc>
                  <a:txBody>
                    <a:bodyPr/>
                    <a:lstStyle/>
                    <a:p>
                      <a:pPr marL="0" lvl="0" indent="0" algn="ctr" rtl="0">
                        <a:lnSpc>
                          <a:spcPct val="115000"/>
                        </a:lnSpc>
                        <a:spcBef>
                          <a:spcPts val="0"/>
                        </a:spcBef>
                        <a:spcAft>
                          <a:spcPts val="0"/>
                        </a:spcAft>
                        <a:buNone/>
                      </a:pPr>
                      <a:r>
                        <a:rPr lang="en-US" sz="1000"/>
                        <a:t>T2-R-8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The hardpoint mechanism shall endure emergency loads such as gusts, landings, maneuvers (</a:t>
                      </a:r>
                      <a:r>
                        <a:rPr lang="en-US" sz="900" b="1"/>
                        <a:t>+2.5g to -1.0g</a:t>
                      </a:r>
                      <a:r>
                        <a:rPr lang="en-US" sz="900"/>
                        <a:t>)</a:t>
                      </a:r>
                      <a:endParaRPr sz="9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FAR Part 25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a:t>
                      </a: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solidFill>
                            <a:schemeClr val="dk1"/>
                          </a:solidFill>
                        </a:rPr>
                        <a:t>Intend to comply</a:t>
                      </a:r>
                      <a:endParaRPr sz="1000">
                        <a:solidFill>
                          <a:schemeClr val="dk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19125">
                <a:tc gridSpan="10">
                  <a:txBody>
                    <a:bodyPr/>
                    <a:lstStyle/>
                    <a:p>
                      <a:pPr marL="0" lvl="0" indent="0" algn="ctr" rtl="0">
                        <a:spcBef>
                          <a:spcPts val="0"/>
                        </a:spcBef>
                        <a:spcAft>
                          <a:spcPts val="0"/>
                        </a:spcAft>
                        <a:buNone/>
                      </a:pPr>
                      <a:endParaRPr sz="13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19125">
                <a:tc>
                  <a:txBody>
                    <a:bodyPr/>
                    <a:lstStyle/>
                    <a:p>
                      <a:pPr marL="0" lvl="0" indent="0" algn="ctr" rtl="0">
                        <a:lnSpc>
                          <a:spcPct val="115000"/>
                        </a:lnSpc>
                        <a:spcBef>
                          <a:spcPts val="0"/>
                        </a:spcBef>
                        <a:spcAft>
                          <a:spcPts val="0"/>
                        </a:spcAft>
                        <a:buNone/>
                      </a:pPr>
                      <a:r>
                        <a:rPr lang="en-US" sz="1000"/>
                        <a:t>T3-R-10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a:t>Rail mount that interfaces the latches to the main body of the hardpoint are to sustain a UDL of </a:t>
                      </a:r>
                      <a:r>
                        <a:rPr lang="en-US" sz="900" b="1"/>
                        <a:t>15 kN/m</a:t>
                      </a:r>
                      <a:endParaRPr sz="9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000"/>
                        <a:t>Performance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T2-R-5,</a:t>
                      </a:r>
                      <a:endParaRPr sz="1000"/>
                    </a:p>
                    <a:p>
                      <a:pPr marL="0" lvl="0" indent="0" algn="ctr" rtl="0">
                        <a:lnSpc>
                          <a:spcPct val="115000"/>
                        </a:lnSpc>
                        <a:spcBef>
                          <a:spcPts val="0"/>
                        </a:spcBef>
                        <a:spcAft>
                          <a:spcPts val="0"/>
                        </a:spcAft>
                        <a:buNone/>
                      </a:pPr>
                      <a:r>
                        <a:rPr lang="en-US" sz="1000"/>
                        <a:t>T2-R-8,</a:t>
                      </a:r>
                      <a:endParaRPr sz="1000"/>
                    </a:p>
                    <a:p>
                      <a:pPr marL="0" lvl="0" indent="0" algn="ctr" rtl="0">
                        <a:lnSpc>
                          <a:spcPct val="115000"/>
                        </a:lnSpc>
                        <a:spcBef>
                          <a:spcPts val="0"/>
                        </a:spcBef>
                        <a:spcAft>
                          <a:spcPts val="0"/>
                        </a:spcAft>
                        <a:buNone/>
                      </a:pPr>
                      <a:r>
                        <a:rPr lang="en-US" sz="1000"/>
                        <a:t>+ load of structural elements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Design Engineer, Analysis Engineer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load test results,</a:t>
                      </a:r>
                      <a:endParaRPr sz="1000"/>
                    </a:p>
                    <a:p>
                      <a:pPr marL="0" lvl="0" indent="0" algn="ctr" rtl="0">
                        <a:lnSpc>
                          <a:spcPct val="115000"/>
                        </a:lnSpc>
                        <a:spcBef>
                          <a:spcPts val="0"/>
                        </a:spcBef>
                        <a:spcAft>
                          <a:spcPts val="0"/>
                        </a:spcAft>
                        <a:buNone/>
                      </a:pPr>
                      <a:r>
                        <a:rPr lang="en-US" sz="1000"/>
                        <a:t>finite element analysis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for ultimate</a:t>
                      </a:r>
                      <a:endParaRPr sz="1000"/>
                    </a:p>
                    <a:p>
                      <a:pPr marL="0" lvl="0" indent="0" algn="ctr" rtl="0">
                        <a:lnSpc>
                          <a:spcPct val="115000"/>
                        </a:lnSpc>
                        <a:spcBef>
                          <a:spcPts val="0"/>
                        </a:spcBef>
                        <a:spcAft>
                          <a:spcPts val="0"/>
                        </a:spcAft>
                        <a:buNone/>
                      </a:pPr>
                      <a:r>
                        <a:rPr lang="en-US" sz="1000"/>
                        <a:t>load conditions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Intend to comply</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08" name="Google Shape;208;p27"/>
          <p:cNvSpPr/>
          <p:nvPr/>
        </p:nvSpPr>
        <p:spPr>
          <a:xfrm>
            <a:off x="5791225" y="2380700"/>
            <a:ext cx="237300" cy="3330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27"/>
          <p:cNvSpPr/>
          <p:nvPr/>
        </p:nvSpPr>
        <p:spPr>
          <a:xfrm>
            <a:off x="5791225" y="5393850"/>
            <a:ext cx="237300" cy="3330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600"/>
              <a:t>Failure Modes and Effects Analysis (FMEA), (1/2)</a:t>
            </a:r>
            <a:endParaRPr sz="2600"/>
          </a:p>
        </p:txBody>
      </p:sp>
      <p:sp>
        <p:nvSpPr>
          <p:cNvPr id="215" name="Google Shape;215;p28"/>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22</a:t>
            </a:fld>
            <a:endParaRPr sz="900" b="0" i="0" u="none" strike="noStrike" cap="none">
              <a:solidFill>
                <a:srgbClr val="4F4F4F"/>
              </a:solidFill>
              <a:latin typeface="Arial"/>
              <a:ea typeface="Arial"/>
              <a:cs typeface="Arial"/>
              <a:sym typeface="Arial"/>
            </a:endParaRPr>
          </a:p>
        </p:txBody>
      </p:sp>
      <p:graphicFrame>
        <p:nvGraphicFramePr>
          <p:cNvPr id="216" name="Google Shape;216;p28"/>
          <p:cNvGraphicFramePr/>
          <p:nvPr/>
        </p:nvGraphicFramePr>
        <p:xfrm>
          <a:off x="465250" y="957675"/>
          <a:ext cx="11279000" cy="5623850"/>
        </p:xfrm>
        <a:graphic>
          <a:graphicData uri="http://schemas.openxmlformats.org/drawingml/2006/table">
            <a:tbl>
              <a:tblPr>
                <a:noFill/>
                <a:tableStyleId>{7DEF75B5-07F1-433B-AF26-D2C31DCE0552}</a:tableStyleId>
              </a:tblPr>
              <a:tblGrid>
                <a:gridCol w="1000550">
                  <a:extLst>
                    <a:ext uri="{9D8B030D-6E8A-4147-A177-3AD203B41FA5}">
                      <a16:colId xmlns:a16="http://schemas.microsoft.com/office/drawing/2014/main" val="20000"/>
                    </a:ext>
                  </a:extLst>
                </a:gridCol>
                <a:gridCol w="2362325">
                  <a:extLst>
                    <a:ext uri="{9D8B030D-6E8A-4147-A177-3AD203B41FA5}">
                      <a16:colId xmlns:a16="http://schemas.microsoft.com/office/drawing/2014/main" val="20001"/>
                    </a:ext>
                  </a:extLst>
                </a:gridCol>
                <a:gridCol w="794800">
                  <a:extLst>
                    <a:ext uri="{9D8B030D-6E8A-4147-A177-3AD203B41FA5}">
                      <a16:colId xmlns:a16="http://schemas.microsoft.com/office/drawing/2014/main" val="20002"/>
                    </a:ext>
                  </a:extLst>
                </a:gridCol>
                <a:gridCol w="794800">
                  <a:extLst>
                    <a:ext uri="{9D8B030D-6E8A-4147-A177-3AD203B41FA5}">
                      <a16:colId xmlns:a16="http://schemas.microsoft.com/office/drawing/2014/main" val="20003"/>
                    </a:ext>
                  </a:extLst>
                </a:gridCol>
                <a:gridCol w="678275">
                  <a:extLst>
                    <a:ext uri="{9D8B030D-6E8A-4147-A177-3AD203B41FA5}">
                      <a16:colId xmlns:a16="http://schemas.microsoft.com/office/drawing/2014/main" val="20004"/>
                    </a:ext>
                  </a:extLst>
                </a:gridCol>
                <a:gridCol w="2204525">
                  <a:extLst>
                    <a:ext uri="{9D8B030D-6E8A-4147-A177-3AD203B41FA5}">
                      <a16:colId xmlns:a16="http://schemas.microsoft.com/office/drawing/2014/main" val="20005"/>
                    </a:ext>
                  </a:extLst>
                </a:gridCol>
                <a:gridCol w="677225">
                  <a:extLst>
                    <a:ext uri="{9D8B030D-6E8A-4147-A177-3AD203B41FA5}">
                      <a16:colId xmlns:a16="http://schemas.microsoft.com/office/drawing/2014/main" val="20006"/>
                    </a:ext>
                  </a:extLst>
                </a:gridCol>
                <a:gridCol w="1627600">
                  <a:extLst>
                    <a:ext uri="{9D8B030D-6E8A-4147-A177-3AD203B41FA5}">
                      <a16:colId xmlns:a16="http://schemas.microsoft.com/office/drawing/2014/main" val="20007"/>
                    </a:ext>
                  </a:extLst>
                </a:gridCol>
                <a:gridCol w="569450">
                  <a:extLst>
                    <a:ext uri="{9D8B030D-6E8A-4147-A177-3AD203B41FA5}">
                      <a16:colId xmlns:a16="http://schemas.microsoft.com/office/drawing/2014/main" val="20008"/>
                    </a:ext>
                  </a:extLst>
                </a:gridCol>
                <a:gridCol w="569450">
                  <a:extLst>
                    <a:ext uri="{9D8B030D-6E8A-4147-A177-3AD203B41FA5}">
                      <a16:colId xmlns:a16="http://schemas.microsoft.com/office/drawing/2014/main" val="20009"/>
                    </a:ext>
                  </a:extLst>
                </a:gridCol>
              </a:tblGrid>
              <a:tr h="923300">
                <a:tc rowSpan="2">
                  <a:txBody>
                    <a:bodyPr/>
                    <a:lstStyle/>
                    <a:p>
                      <a:pPr marL="0" lvl="0" indent="0" algn="ctr" rtl="0">
                        <a:lnSpc>
                          <a:spcPct val="115000"/>
                        </a:lnSpc>
                        <a:spcBef>
                          <a:spcPts val="0"/>
                        </a:spcBef>
                        <a:spcAft>
                          <a:spcPts val="0"/>
                        </a:spcAft>
                        <a:buNone/>
                      </a:pPr>
                      <a:r>
                        <a:rPr lang="en-US" sz="1000" b="1"/>
                        <a:t>Item/Function</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Failure mode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effects of failure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Severity of effect</a:t>
                      </a:r>
                      <a:endParaRPr sz="1000" b="1"/>
                    </a:p>
                    <a:p>
                      <a:pPr marL="0" lvl="0" indent="0" algn="ctr" rtl="0">
                        <a:lnSpc>
                          <a:spcPct val="115000"/>
                        </a:lnSpc>
                        <a:spcBef>
                          <a:spcPts val="0"/>
                        </a:spcBef>
                        <a:spcAft>
                          <a:spcPts val="0"/>
                        </a:spcAft>
                        <a:buNone/>
                      </a:pPr>
                      <a:r>
                        <a:rPr lang="en-US" sz="1000" b="1"/>
                        <a:t>(SEV)</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causes/</a:t>
                      </a:r>
                      <a:endParaRPr sz="1000" b="1"/>
                    </a:p>
                    <a:p>
                      <a:pPr marL="0" lvl="0" indent="0" algn="ctr" rtl="0">
                        <a:lnSpc>
                          <a:spcPct val="115000"/>
                        </a:lnSpc>
                        <a:spcBef>
                          <a:spcPts val="0"/>
                        </a:spcBef>
                        <a:spcAft>
                          <a:spcPts val="0"/>
                        </a:spcAft>
                        <a:buNone/>
                      </a:pPr>
                      <a:r>
                        <a:rPr lang="en-US" sz="1000" b="1"/>
                        <a:t>mechanism of failures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Likely to occur</a:t>
                      </a:r>
                      <a:endParaRPr sz="1000" b="1"/>
                    </a:p>
                    <a:p>
                      <a:pPr marL="0" lvl="0" indent="0" algn="ctr" rtl="0">
                        <a:lnSpc>
                          <a:spcPct val="115000"/>
                        </a:lnSpc>
                        <a:spcBef>
                          <a:spcPts val="0"/>
                        </a:spcBef>
                        <a:spcAft>
                          <a:spcPts val="0"/>
                        </a:spcAft>
                        <a:buNone/>
                      </a:pPr>
                      <a:r>
                        <a:rPr lang="en-US" sz="1000" b="1"/>
                        <a:t>(OCC)</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Current process</a:t>
                      </a:r>
                      <a:endParaRPr sz="1000" b="1"/>
                    </a:p>
                    <a:p>
                      <a:pPr marL="0" lvl="0" indent="0" algn="ctr" rtl="0">
                        <a:lnSpc>
                          <a:spcPct val="115000"/>
                        </a:lnSpc>
                        <a:spcBef>
                          <a:spcPts val="0"/>
                        </a:spcBef>
                        <a:spcAft>
                          <a:spcPts val="0"/>
                        </a:spcAft>
                        <a:buNone/>
                      </a:pPr>
                      <a:r>
                        <a:rPr lang="en-US" sz="1000" b="1"/>
                        <a:t>controls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Detect</a:t>
                      </a:r>
                      <a:endParaRPr sz="1000" b="1"/>
                    </a:p>
                    <a:p>
                      <a:pPr marL="0" lvl="0" indent="0" algn="ctr" rtl="0">
                        <a:lnSpc>
                          <a:spcPct val="115000"/>
                        </a:lnSpc>
                        <a:spcBef>
                          <a:spcPts val="0"/>
                        </a:spcBef>
                        <a:spcAft>
                          <a:spcPts val="0"/>
                        </a:spcAft>
                        <a:buNone/>
                      </a:pPr>
                      <a:r>
                        <a:rPr lang="en-US" sz="1000" b="1"/>
                        <a:t>(DET)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RPN</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4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923300">
                <a:tc rowSpan="3">
                  <a:txBody>
                    <a:bodyPr/>
                    <a:lstStyle/>
                    <a:p>
                      <a:pPr marL="0" lvl="0" indent="0" algn="ctr" rtl="0">
                        <a:lnSpc>
                          <a:spcPct val="115000"/>
                        </a:lnSpc>
                        <a:spcBef>
                          <a:spcPts val="0"/>
                        </a:spcBef>
                        <a:spcAft>
                          <a:spcPts val="0"/>
                        </a:spcAft>
                        <a:buNone/>
                      </a:pPr>
                      <a:r>
                        <a:rPr lang="en-US" sz="1000"/>
                        <a:t>Bolts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just" rtl="0">
                        <a:lnSpc>
                          <a:spcPct val="115000"/>
                        </a:lnSpc>
                        <a:spcBef>
                          <a:spcPts val="0"/>
                        </a:spcBef>
                        <a:spcAft>
                          <a:spcPts val="0"/>
                        </a:spcAft>
                        <a:buNone/>
                      </a:pPr>
                      <a:r>
                        <a:rPr lang="en-US" sz="1000"/>
                        <a:t>Bolts at the top of the latch mechanism casing shall sustain an axial load of </a:t>
                      </a:r>
                      <a:r>
                        <a:rPr lang="en-US" sz="1000" b="1"/>
                        <a:t>1500 N</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Failure of the</a:t>
                      </a:r>
                      <a:endParaRPr sz="1000"/>
                    </a:p>
                    <a:p>
                      <a:pPr marL="0" lvl="0" indent="0" algn="ctr" rtl="0">
                        <a:lnSpc>
                          <a:spcPct val="115000"/>
                        </a:lnSpc>
                        <a:spcBef>
                          <a:spcPts val="0"/>
                        </a:spcBef>
                        <a:spcAft>
                          <a:spcPts val="0"/>
                        </a:spcAft>
                        <a:buNone/>
                      </a:pPr>
                      <a:r>
                        <a:rPr lang="en-US" sz="1000"/>
                        <a:t>bolt in tension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US" sz="1000"/>
                        <a:t>Hardpoint detaches from pylon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l" rtl="0">
                        <a:lnSpc>
                          <a:spcPct val="115000"/>
                        </a:lnSpc>
                        <a:spcBef>
                          <a:spcPts val="0"/>
                        </a:spcBef>
                        <a:spcAft>
                          <a:spcPts val="0"/>
                        </a:spcAft>
                        <a:buNone/>
                      </a:pPr>
                      <a:r>
                        <a:rPr lang="en-US" sz="1000"/>
                        <a:t>Fatigue, Impact of impulse loads/shocks, poor maintenance. High G force maneuvers out of flight envelope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Material strength testing</a:t>
                      </a:r>
                      <a:endParaRPr sz="1000"/>
                    </a:p>
                    <a:p>
                      <a:pPr marL="0" lvl="0" indent="0" algn="ctr" rtl="0">
                        <a:lnSpc>
                          <a:spcPct val="115000"/>
                        </a:lnSpc>
                        <a:spcBef>
                          <a:spcPts val="0"/>
                        </a:spcBef>
                        <a:spcAft>
                          <a:spcPts val="0"/>
                        </a:spcAft>
                        <a:buNone/>
                      </a:pPr>
                      <a:r>
                        <a:rPr lang="en-US" sz="1000"/>
                        <a:t>- Torque checks</a:t>
                      </a:r>
                      <a:endParaRPr sz="1000"/>
                    </a:p>
                    <a:p>
                      <a:pPr marL="0" lvl="0" indent="0" algn="ctr" rtl="0">
                        <a:lnSpc>
                          <a:spcPct val="115000"/>
                        </a:lnSpc>
                        <a:spcBef>
                          <a:spcPts val="0"/>
                        </a:spcBef>
                        <a:spcAft>
                          <a:spcPts val="0"/>
                        </a:spcAft>
                        <a:buNone/>
                      </a:pPr>
                      <a:r>
                        <a:rPr lang="en-US" sz="1000"/>
                        <a:t>- Regular inspections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9233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Shearing of threads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Thread design standards</a:t>
                      </a:r>
                      <a:endParaRPr sz="1000"/>
                    </a:p>
                    <a:p>
                      <a:pPr marL="0" lvl="0" indent="0" algn="ctr" rtl="0">
                        <a:lnSpc>
                          <a:spcPct val="115000"/>
                        </a:lnSpc>
                        <a:spcBef>
                          <a:spcPts val="0"/>
                        </a:spcBef>
                        <a:spcAft>
                          <a:spcPts val="0"/>
                        </a:spcAft>
                        <a:buNone/>
                      </a:pPr>
                      <a:r>
                        <a:rPr lang="en-US" sz="1000"/>
                        <a:t>- Thread quality checks</a:t>
                      </a:r>
                      <a:endParaRPr sz="1000"/>
                    </a:p>
                    <a:p>
                      <a:pPr marL="0" lvl="0" indent="0" algn="ctr" rtl="0">
                        <a:lnSpc>
                          <a:spcPct val="115000"/>
                        </a:lnSpc>
                        <a:spcBef>
                          <a:spcPts val="0"/>
                        </a:spcBef>
                        <a:spcAft>
                          <a:spcPts val="0"/>
                        </a:spcAft>
                        <a:buNone/>
                      </a:pPr>
                      <a:r>
                        <a:rPr lang="en-US" sz="1000"/>
                        <a:t>- Proper lubrication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140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923300">
                <a:tc vMerge="1">
                  <a:txBody>
                    <a:bodyPr/>
                    <a:lstStyle/>
                    <a:p>
                      <a:endParaRPr lang="en-US"/>
                    </a:p>
                  </a:txBody>
                  <a:tcPr/>
                </a:tc>
                <a:tc>
                  <a:txBody>
                    <a:bodyPr/>
                    <a:lstStyle/>
                    <a:p>
                      <a:pPr marL="0" lvl="0" indent="0" algn="just" rtl="0">
                        <a:lnSpc>
                          <a:spcPct val="115000"/>
                        </a:lnSpc>
                        <a:spcBef>
                          <a:spcPts val="0"/>
                        </a:spcBef>
                        <a:spcAft>
                          <a:spcPts val="0"/>
                        </a:spcAft>
                        <a:buNone/>
                      </a:pPr>
                      <a:r>
                        <a:rPr lang="en-US" sz="1000"/>
                        <a:t>Bolts that fasten the latch actuator to the guide rail shall sustain an eccentric load of </a:t>
                      </a:r>
                      <a:r>
                        <a:rPr lang="en-US" sz="1000" b="1"/>
                        <a:t>1500 N</a:t>
                      </a:r>
                      <a:r>
                        <a:rPr lang="en-US" sz="1000"/>
                        <a:t> at a </a:t>
                      </a:r>
                      <a:r>
                        <a:rPr lang="en-US" sz="1000" b="1"/>
                        <a:t>distance of 28.45 mm from CoG</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Shearing of bolts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10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3">
                  <a:txBody>
                    <a:bodyPr/>
                    <a:lstStyle/>
                    <a:p>
                      <a:pPr marL="0" lvl="0" indent="0" algn="l" rtl="0">
                        <a:lnSpc>
                          <a:spcPct val="115000"/>
                        </a:lnSpc>
                        <a:spcBef>
                          <a:spcPts val="0"/>
                        </a:spcBef>
                        <a:spcAft>
                          <a:spcPts val="0"/>
                        </a:spcAft>
                        <a:buNone/>
                      </a:pPr>
                      <a:r>
                        <a:rPr lang="en-US" sz="1000"/>
                        <a:t>Fatigue, Impact of impulse loads/shocks, poor maintenance. High G force maneuvers out of flight envelope</a:t>
                      </a:r>
                      <a:endParaRPr sz="1000"/>
                    </a:p>
                    <a:p>
                      <a:pPr marL="0" lvl="0" indent="0" algn="l" rtl="0">
                        <a:lnSpc>
                          <a:spcPct val="115000"/>
                        </a:lnSpc>
                        <a:spcBef>
                          <a:spcPts val="0"/>
                        </a:spcBef>
                        <a:spcAft>
                          <a:spcPts val="0"/>
                        </a:spcAft>
                        <a:buNone/>
                      </a:pP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Shear strength testing</a:t>
                      </a:r>
                      <a:endParaRPr sz="1000"/>
                    </a:p>
                    <a:p>
                      <a:pPr marL="0" lvl="0" indent="0" algn="ctr" rtl="0">
                        <a:lnSpc>
                          <a:spcPct val="115000"/>
                        </a:lnSpc>
                        <a:spcBef>
                          <a:spcPts val="0"/>
                        </a:spcBef>
                        <a:spcAft>
                          <a:spcPts val="0"/>
                        </a:spcAft>
                        <a:buNone/>
                      </a:pPr>
                      <a:r>
                        <a:rPr lang="en-US" sz="1000"/>
                        <a:t>- Correct bolt sizing</a:t>
                      </a:r>
                      <a:endParaRPr sz="1000"/>
                    </a:p>
                    <a:p>
                      <a:pPr marL="0" lvl="0" indent="0" algn="ctr" rtl="0">
                        <a:lnSpc>
                          <a:spcPct val="115000"/>
                        </a:lnSpc>
                        <a:spcBef>
                          <a:spcPts val="0"/>
                        </a:spcBef>
                        <a:spcAft>
                          <a:spcPts val="0"/>
                        </a:spcAft>
                        <a:buNone/>
                      </a:pPr>
                      <a:r>
                        <a:rPr lang="en-US" sz="1000"/>
                        <a:t>- FEA validation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140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923300">
                <a:tc rowSpan="2">
                  <a:txBody>
                    <a:bodyPr/>
                    <a:lstStyle/>
                    <a:p>
                      <a:pPr marL="0" lvl="0" indent="0" algn="ctr" rtl="0">
                        <a:lnSpc>
                          <a:spcPct val="115000"/>
                        </a:lnSpc>
                        <a:spcBef>
                          <a:spcPts val="0"/>
                        </a:spcBef>
                        <a:spcAft>
                          <a:spcPts val="0"/>
                        </a:spcAft>
                        <a:buNone/>
                      </a:pPr>
                      <a:r>
                        <a:rPr lang="en-US" sz="1000"/>
                        <a:t>Rail guide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000"/>
                        <a:t>Rail mount that interfaces the latches to the main body of the hard point are to sustain a UDL of </a:t>
                      </a:r>
                      <a:r>
                        <a:rPr lang="en-US" sz="1000" b="1"/>
                        <a:t>100 KN/m</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Bending of Rail guide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Damage to payload;</a:t>
                      </a:r>
                      <a:endParaRPr sz="1000"/>
                    </a:p>
                    <a:p>
                      <a:pPr marL="0" lvl="0" indent="0" algn="ctr" rtl="0">
                        <a:lnSpc>
                          <a:spcPct val="115000"/>
                        </a:lnSpc>
                        <a:spcBef>
                          <a:spcPts val="0"/>
                        </a:spcBef>
                        <a:spcAft>
                          <a:spcPts val="0"/>
                        </a:spcAft>
                        <a:buNone/>
                      </a:pPr>
                      <a:r>
                        <a:rPr lang="en-US" sz="1000"/>
                        <a:t>detachment of payload</a:t>
                      </a:r>
                      <a:endParaRPr sz="1000"/>
                    </a:p>
                    <a:p>
                      <a:pPr marL="0" lvl="0" indent="0" algn="ctr" rtl="0">
                        <a:lnSpc>
                          <a:spcPct val="115000"/>
                        </a:lnSpc>
                        <a:spcBef>
                          <a:spcPts val="0"/>
                        </a:spcBef>
                        <a:spcAft>
                          <a:spcPts val="0"/>
                        </a:spcAft>
                        <a:buNone/>
                      </a:pPr>
                      <a:r>
                        <a:rPr lang="en-US" sz="1000"/>
                        <a:t>from hardpoint.</a:t>
                      </a:r>
                      <a:endParaRPr sz="1000"/>
                    </a:p>
                    <a:p>
                      <a:pPr marL="0" lvl="0" indent="0" algn="ctr" rtl="0">
                        <a:lnSpc>
                          <a:spcPct val="115000"/>
                        </a:lnSpc>
                        <a:spcBef>
                          <a:spcPts val="0"/>
                        </a:spcBef>
                        <a:spcAft>
                          <a:spcPts val="0"/>
                        </a:spcAft>
                        <a:buNone/>
                      </a:pP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Material testing</a:t>
                      </a:r>
                      <a:endParaRPr sz="1000"/>
                    </a:p>
                    <a:p>
                      <a:pPr marL="0" lvl="0" indent="0" algn="ctr" rtl="0">
                        <a:lnSpc>
                          <a:spcPct val="115000"/>
                        </a:lnSpc>
                        <a:spcBef>
                          <a:spcPts val="0"/>
                        </a:spcBef>
                        <a:spcAft>
                          <a:spcPts val="0"/>
                        </a:spcAft>
                        <a:buNone/>
                      </a:pPr>
                      <a:r>
                        <a:rPr lang="en-US" sz="1000"/>
                        <a:t>- Structural analysis</a:t>
                      </a:r>
                      <a:endParaRPr sz="1000"/>
                    </a:p>
                    <a:p>
                      <a:pPr marL="0" lvl="0" indent="0" algn="ctr" rtl="0">
                        <a:lnSpc>
                          <a:spcPct val="115000"/>
                        </a:lnSpc>
                        <a:spcBef>
                          <a:spcPts val="0"/>
                        </a:spcBef>
                        <a:spcAft>
                          <a:spcPts val="0"/>
                        </a:spcAft>
                        <a:buNone/>
                      </a:pPr>
                      <a:r>
                        <a:rPr lang="en-US" sz="1000"/>
                        <a:t>- Non-destructive testing (NDT)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192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923300">
                <a:tc vMerge="1">
                  <a:txBody>
                    <a:bodyPr/>
                    <a:lstStyle/>
                    <a:p>
                      <a:endParaRPr lang="en-US"/>
                    </a:p>
                  </a:txBody>
                  <a:tcPr/>
                </a:tc>
                <a:tc>
                  <a:txBody>
                    <a:bodyPr/>
                    <a:lstStyle/>
                    <a:p>
                      <a:pPr marL="0" lvl="0" indent="0" algn="just" rtl="0">
                        <a:lnSpc>
                          <a:spcPct val="115000"/>
                        </a:lnSpc>
                        <a:spcBef>
                          <a:spcPts val="0"/>
                        </a:spcBef>
                        <a:spcAft>
                          <a:spcPts val="0"/>
                        </a:spcAft>
                        <a:buNone/>
                      </a:pPr>
                      <a:r>
                        <a:rPr lang="en-US" sz="1000"/>
                        <a:t>Rail guides support lateral loads upto 1.5 times the payload weight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Twisting of Rail guide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Lateral load testing</a:t>
                      </a:r>
                      <a:endParaRPr sz="1000"/>
                    </a:p>
                    <a:p>
                      <a:pPr marL="0" lvl="0" indent="0" algn="ctr" rtl="0">
                        <a:lnSpc>
                          <a:spcPct val="115000"/>
                        </a:lnSpc>
                        <a:spcBef>
                          <a:spcPts val="0"/>
                        </a:spcBef>
                        <a:spcAft>
                          <a:spcPts val="0"/>
                        </a:spcAft>
                        <a:buNone/>
                      </a:pPr>
                      <a:r>
                        <a:rPr lang="en-US" sz="1000"/>
                        <a:t>- Design reinforcement</a:t>
                      </a:r>
                      <a:endParaRPr sz="1000"/>
                    </a:p>
                    <a:p>
                      <a:pPr marL="0" lvl="0" indent="0" algn="ctr" rtl="0">
                        <a:lnSpc>
                          <a:spcPct val="115000"/>
                        </a:lnSpc>
                        <a:spcBef>
                          <a:spcPts val="0"/>
                        </a:spcBef>
                        <a:spcAft>
                          <a:spcPts val="0"/>
                        </a:spcAft>
                        <a:buNone/>
                      </a:pPr>
                      <a:r>
                        <a:rPr lang="en-US" sz="1000"/>
                        <a:t>- Visual inspection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192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600"/>
              <a:t>Failure Modes and Effects Analysis (FMEA), (2/2) </a:t>
            </a:r>
            <a:endParaRPr sz="2600"/>
          </a:p>
        </p:txBody>
      </p:sp>
      <p:sp>
        <p:nvSpPr>
          <p:cNvPr id="222" name="Google Shape;222;p29"/>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23</a:t>
            </a:fld>
            <a:endParaRPr sz="900" b="0" i="0" u="none" strike="noStrike" cap="none">
              <a:solidFill>
                <a:srgbClr val="4F4F4F"/>
              </a:solidFill>
              <a:latin typeface="Arial"/>
              <a:ea typeface="Arial"/>
              <a:cs typeface="Arial"/>
              <a:sym typeface="Arial"/>
            </a:endParaRPr>
          </a:p>
        </p:txBody>
      </p:sp>
      <p:graphicFrame>
        <p:nvGraphicFramePr>
          <p:cNvPr id="223" name="Google Shape;223;p29"/>
          <p:cNvGraphicFramePr/>
          <p:nvPr/>
        </p:nvGraphicFramePr>
        <p:xfrm>
          <a:off x="465250" y="957675"/>
          <a:ext cx="11279000" cy="5623850"/>
        </p:xfrm>
        <a:graphic>
          <a:graphicData uri="http://schemas.openxmlformats.org/drawingml/2006/table">
            <a:tbl>
              <a:tblPr>
                <a:noFill/>
                <a:tableStyleId>{7DEF75B5-07F1-433B-AF26-D2C31DCE0552}</a:tableStyleId>
              </a:tblPr>
              <a:tblGrid>
                <a:gridCol w="1000550">
                  <a:extLst>
                    <a:ext uri="{9D8B030D-6E8A-4147-A177-3AD203B41FA5}">
                      <a16:colId xmlns:a16="http://schemas.microsoft.com/office/drawing/2014/main" val="20000"/>
                    </a:ext>
                  </a:extLst>
                </a:gridCol>
                <a:gridCol w="1803900">
                  <a:extLst>
                    <a:ext uri="{9D8B030D-6E8A-4147-A177-3AD203B41FA5}">
                      <a16:colId xmlns:a16="http://schemas.microsoft.com/office/drawing/2014/main" val="20001"/>
                    </a:ext>
                  </a:extLst>
                </a:gridCol>
                <a:gridCol w="1108300">
                  <a:extLst>
                    <a:ext uri="{9D8B030D-6E8A-4147-A177-3AD203B41FA5}">
                      <a16:colId xmlns:a16="http://schemas.microsoft.com/office/drawing/2014/main" val="20002"/>
                    </a:ext>
                  </a:extLst>
                </a:gridCol>
                <a:gridCol w="1039725">
                  <a:extLst>
                    <a:ext uri="{9D8B030D-6E8A-4147-A177-3AD203B41FA5}">
                      <a16:colId xmlns:a16="http://schemas.microsoft.com/office/drawing/2014/main" val="20003"/>
                    </a:ext>
                  </a:extLst>
                </a:gridCol>
                <a:gridCol w="678275">
                  <a:extLst>
                    <a:ext uri="{9D8B030D-6E8A-4147-A177-3AD203B41FA5}">
                      <a16:colId xmlns:a16="http://schemas.microsoft.com/office/drawing/2014/main" val="20004"/>
                    </a:ext>
                  </a:extLst>
                </a:gridCol>
                <a:gridCol w="2204525">
                  <a:extLst>
                    <a:ext uri="{9D8B030D-6E8A-4147-A177-3AD203B41FA5}">
                      <a16:colId xmlns:a16="http://schemas.microsoft.com/office/drawing/2014/main" val="20005"/>
                    </a:ext>
                  </a:extLst>
                </a:gridCol>
                <a:gridCol w="677225">
                  <a:extLst>
                    <a:ext uri="{9D8B030D-6E8A-4147-A177-3AD203B41FA5}">
                      <a16:colId xmlns:a16="http://schemas.microsoft.com/office/drawing/2014/main" val="20006"/>
                    </a:ext>
                  </a:extLst>
                </a:gridCol>
                <a:gridCol w="1627600">
                  <a:extLst>
                    <a:ext uri="{9D8B030D-6E8A-4147-A177-3AD203B41FA5}">
                      <a16:colId xmlns:a16="http://schemas.microsoft.com/office/drawing/2014/main" val="20007"/>
                    </a:ext>
                  </a:extLst>
                </a:gridCol>
                <a:gridCol w="569450">
                  <a:extLst>
                    <a:ext uri="{9D8B030D-6E8A-4147-A177-3AD203B41FA5}">
                      <a16:colId xmlns:a16="http://schemas.microsoft.com/office/drawing/2014/main" val="20008"/>
                    </a:ext>
                  </a:extLst>
                </a:gridCol>
                <a:gridCol w="569450">
                  <a:extLst>
                    <a:ext uri="{9D8B030D-6E8A-4147-A177-3AD203B41FA5}">
                      <a16:colId xmlns:a16="http://schemas.microsoft.com/office/drawing/2014/main" val="20009"/>
                    </a:ext>
                  </a:extLst>
                </a:gridCol>
              </a:tblGrid>
              <a:tr h="923300">
                <a:tc rowSpan="2">
                  <a:txBody>
                    <a:bodyPr/>
                    <a:lstStyle/>
                    <a:p>
                      <a:pPr marL="0" lvl="0" indent="0" algn="ctr" rtl="0">
                        <a:lnSpc>
                          <a:spcPct val="115000"/>
                        </a:lnSpc>
                        <a:spcBef>
                          <a:spcPts val="0"/>
                        </a:spcBef>
                        <a:spcAft>
                          <a:spcPts val="0"/>
                        </a:spcAft>
                        <a:buNone/>
                      </a:pPr>
                      <a:r>
                        <a:rPr lang="en-US" sz="1000" b="1"/>
                        <a:t>Item/Function</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Failure mode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effects of failure</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Severity of effect</a:t>
                      </a:r>
                      <a:endParaRPr sz="1000" b="1"/>
                    </a:p>
                    <a:p>
                      <a:pPr marL="0" lvl="0" indent="0" algn="ctr" rtl="0">
                        <a:lnSpc>
                          <a:spcPct val="115000"/>
                        </a:lnSpc>
                        <a:spcBef>
                          <a:spcPts val="0"/>
                        </a:spcBef>
                        <a:spcAft>
                          <a:spcPts val="0"/>
                        </a:spcAft>
                        <a:buNone/>
                      </a:pPr>
                      <a:r>
                        <a:rPr lang="en-US" sz="1000" b="1"/>
                        <a:t>(SEV)</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Potential causes/</a:t>
                      </a:r>
                      <a:endParaRPr sz="1000" b="1"/>
                    </a:p>
                    <a:p>
                      <a:pPr marL="0" lvl="0" indent="0" algn="ctr" rtl="0">
                        <a:lnSpc>
                          <a:spcPct val="115000"/>
                        </a:lnSpc>
                        <a:spcBef>
                          <a:spcPts val="0"/>
                        </a:spcBef>
                        <a:spcAft>
                          <a:spcPts val="0"/>
                        </a:spcAft>
                        <a:buNone/>
                      </a:pPr>
                      <a:r>
                        <a:rPr lang="en-US" sz="1000" b="1"/>
                        <a:t>mechanism of failures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Likely to occur</a:t>
                      </a:r>
                      <a:endParaRPr sz="1000" b="1"/>
                    </a:p>
                    <a:p>
                      <a:pPr marL="0" lvl="0" indent="0" algn="ctr" rtl="0">
                        <a:lnSpc>
                          <a:spcPct val="115000"/>
                        </a:lnSpc>
                        <a:spcBef>
                          <a:spcPts val="0"/>
                        </a:spcBef>
                        <a:spcAft>
                          <a:spcPts val="0"/>
                        </a:spcAft>
                        <a:buNone/>
                      </a:pPr>
                      <a:r>
                        <a:rPr lang="en-US" sz="1000" b="1"/>
                        <a:t>(OCC)</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Current process</a:t>
                      </a:r>
                      <a:endParaRPr sz="1000" b="1"/>
                    </a:p>
                    <a:p>
                      <a:pPr marL="0" lvl="0" indent="0" algn="ctr" rtl="0">
                        <a:lnSpc>
                          <a:spcPct val="115000"/>
                        </a:lnSpc>
                        <a:spcBef>
                          <a:spcPts val="0"/>
                        </a:spcBef>
                        <a:spcAft>
                          <a:spcPts val="0"/>
                        </a:spcAft>
                        <a:buNone/>
                      </a:pPr>
                      <a:r>
                        <a:rPr lang="en-US" sz="1000" b="1"/>
                        <a:t>controls</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Detect</a:t>
                      </a:r>
                      <a:endParaRPr sz="1000" b="1"/>
                    </a:p>
                    <a:p>
                      <a:pPr marL="0" lvl="0" indent="0" algn="ctr" rtl="0">
                        <a:lnSpc>
                          <a:spcPct val="115000"/>
                        </a:lnSpc>
                        <a:spcBef>
                          <a:spcPts val="0"/>
                        </a:spcBef>
                        <a:spcAft>
                          <a:spcPts val="0"/>
                        </a:spcAft>
                        <a:buNone/>
                      </a:pPr>
                      <a:r>
                        <a:rPr lang="en-US" sz="1000" b="1"/>
                        <a:t>(DET)</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b="1"/>
                        <a:t>RPN</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4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923300">
                <a:tc rowSpan="2">
                  <a:txBody>
                    <a:bodyPr/>
                    <a:lstStyle/>
                    <a:p>
                      <a:pPr marL="0" lvl="0" indent="0" algn="ctr" rtl="0">
                        <a:lnSpc>
                          <a:spcPct val="115000"/>
                        </a:lnSpc>
                        <a:spcBef>
                          <a:spcPts val="0"/>
                        </a:spcBef>
                        <a:spcAft>
                          <a:spcPts val="0"/>
                        </a:spcAft>
                        <a:buNone/>
                      </a:pPr>
                      <a:r>
                        <a:rPr lang="en-US" sz="1000"/>
                        <a:t>Linear Actuator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Linear actuator should be able to go through </a:t>
                      </a:r>
                      <a:r>
                        <a:rPr lang="en-US" sz="1000" b="1"/>
                        <a:t>1*10^7</a:t>
                      </a:r>
                      <a:r>
                        <a:rPr lang="en-US" sz="1000"/>
                        <a:t> cycles without failure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Failure of the</a:t>
                      </a:r>
                      <a:endParaRPr sz="1000"/>
                    </a:p>
                    <a:p>
                      <a:pPr marL="0" lvl="0" indent="0" algn="ctr" rtl="0">
                        <a:lnSpc>
                          <a:spcPct val="115000"/>
                        </a:lnSpc>
                        <a:spcBef>
                          <a:spcPts val="0"/>
                        </a:spcBef>
                        <a:spcAft>
                          <a:spcPts val="0"/>
                        </a:spcAft>
                        <a:buNone/>
                      </a:pPr>
                      <a:r>
                        <a:rPr lang="en-US" sz="1000"/>
                        <a:t>actuation mechanism to</a:t>
                      </a:r>
                      <a:endParaRPr sz="1000"/>
                    </a:p>
                    <a:p>
                      <a:pPr marL="0" lvl="0" indent="0" algn="ctr" rtl="0">
                        <a:lnSpc>
                          <a:spcPct val="115000"/>
                        </a:lnSpc>
                        <a:spcBef>
                          <a:spcPts val="0"/>
                        </a:spcBef>
                        <a:spcAft>
                          <a:spcPts val="0"/>
                        </a:spcAft>
                        <a:buNone/>
                      </a:pPr>
                      <a:r>
                        <a:rPr lang="en-US" sz="1000"/>
                        <a:t>open</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Failure of payload to</a:t>
                      </a:r>
                      <a:endParaRPr sz="1000"/>
                    </a:p>
                    <a:p>
                      <a:pPr marL="0" lvl="0" indent="0" algn="ctr" rtl="0">
                        <a:lnSpc>
                          <a:spcPct val="115000"/>
                        </a:lnSpc>
                        <a:spcBef>
                          <a:spcPts val="0"/>
                        </a:spcBef>
                        <a:spcAft>
                          <a:spcPts val="0"/>
                        </a:spcAft>
                        <a:buNone/>
                      </a:pPr>
                      <a:r>
                        <a:rPr lang="en-US" sz="1000"/>
                        <a:t>deploy at the required time.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9</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Overuse of actuators, poor maintenance, electrical issues, lightning strike.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Cycle endurance testing</a:t>
                      </a:r>
                      <a:endParaRPr sz="1000"/>
                    </a:p>
                    <a:p>
                      <a:pPr marL="0" lvl="0" indent="0" algn="ctr" rtl="0">
                        <a:lnSpc>
                          <a:spcPct val="115000"/>
                        </a:lnSpc>
                        <a:spcBef>
                          <a:spcPts val="0"/>
                        </a:spcBef>
                        <a:spcAft>
                          <a:spcPts val="0"/>
                        </a:spcAft>
                        <a:buNone/>
                      </a:pPr>
                      <a:r>
                        <a:rPr lang="en-US" sz="1000"/>
                        <a:t>- Regular lubrication</a:t>
                      </a:r>
                      <a:endParaRPr sz="1000"/>
                    </a:p>
                    <a:p>
                      <a:pPr marL="0" lvl="0" indent="0" algn="ctr" rtl="0">
                        <a:lnSpc>
                          <a:spcPct val="115000"/>
                        </a:lnSpc>
                        <a:spcBef>
                          <a:spcPts val="0"/>
                        </a:spcBef>
                        <a:spcAft>
                          <a:spcPts val="0"/>
                        </a:spcAft>
                        <a:buNone/>
                      </a:pPr>
                      <a:r>
                        <a:rPr lang="en-US" sz="1000"/>
                        <a:t>- Condition monitoring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18</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923300">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Payload release shall happen within </a:t>
                      </a:r>
                      <a:r>
                        <a:rPr lang="en-US" sz="1000" b="1"/>
                        <a:t>50ms </a:t>
                      </a:r>
                      <a:r>
                        <a:rPr lang="en-US" sz="1000"/>
                        <a:t>of receiving signal</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Slow opening of</a:t>
                      </a:r>
                      <a:endParaRPr sz="1000"/>
                    </a:p>
                    <a:p>
                      <a:pPr marL="0" lvl="0" indent="0" algn="ctr" rtl="0">
                        <a:lnSpc>
                          <a:spcPct val="115000"/>
                        </a:lnSpc>
                        <a:spcBef>
                          <a:spcPts val="0"/>
                        </a:spcBef>
                        <a:spcAft>
                          <a:spcPts val="0"/>
                        </a:spcAft>
                        <a:buNone/>
                      </a:pPr>
                      <a:r>
                        <a:rPr lang="en-US" sz="1000"/>
                        <a:t>actuation mechanism</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6</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Overuse of actuators, poor maintenance, electrical issues, lightning strike.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Response time testing</a:t>
                      </a:r>
                      <a:endParaRPr sz="1000"/>
                    </a:p>
                    <a:p>
                      <a:pPr marL="0" lvl="0" indent="0" algn="ctr" rtl="0">
                        <a:lnSpc>
                          <a:spcPct val="115000"/>
                        </a:lnSpc>
                        <a:spcBef>
                          <a:spcPts val="0"/>
                        </a:spcBef>
                        <a:spcAft>
                          <a:spcPts val="0"/>
                        </a:spcAft>
                        <a:buNone/>
                      </a:pPr>
                      <a:r>
                        <a:rPr lang="en-US" sz="1000"/>
                        <a:t>- Signal integrity checks</a:t>
                      </a:r>
                      <a:endParaRPr sz="1000"/>
                    </a:p>
                    <a:p>
                      <a:pPr marL="0" lvl="0" indent="0" algn="ctr" rtl="0">
                        <a:lnSpc>
                          <a:spcPct val="115000"/>
                        </a:lnSpc>
                        <a:spcBef>
                          <a:spcPts val="0"/>
                        </a:spcBef>
                        <a:spcAft>
                          <a:spcPts val="0"/>
                        </a:spcAft>
                        <a:buNone/>
                      </a:pPr>
                      <a:r>
                        <a:rPr lang="en-US" sz="1000"/>
                        <a:t>- Redundant release mechanisms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923300">
                <a:tc>
                  <a:txBody>
                    <a:bodyPr/>
                    <a:lstStyle/>
                    <a:p>
                      <a:pPr marL="0" lvl="0" indent="0" algn="ctr" rtl="0">
                        <a:lnSpc>
                          <a:spcPct val="115000"/>
                        </a:lnSpc>
                        <a:spcBef>
                          <a:spcPts val="0"/>
                        </a:spcBef>
                        <a:spcAft>
                          <a:spcPts val="0"/>
                        </a:spcAft>
                        <a:buNone/>
                      </a:pPr>
                      <a:r>
                        <a:rPr lang="en-US" sz="1000"/>
                        <a:t>Proximity Sensor</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Proximity sensors that have a minimum range of </a:t>
                      </a:r>
                      <a:r>
                        <a:rPr lang="en-US" sz="1000" b="1"/>
                        <a:t>X m </a:t>
                      </a:r>
                      <a:r>
                        <a:rPr lang="en-US" sz="1000"/>
                        <a:t>shall be implemented to check payload release status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Proximity Sensors</a:t>
                      </a:r>
                      <a:endParaRPr sz="1000"/>
                    </a:p>
                    <a:p>
                      <a:pPr marL="0" lvl="0" indent="0" algn="ctr" rtl="0">
                        <a:lnSpc>
                          <a:spcPct val="115000"/>
                        </a:lnSpc>
                        <a:spcBef>
                          <a:spcPts val="0"/>
                        </a:spcBef>
                        <a:spcAft>
                          <a:spcPts val="0"/>
                        </a:spcAft>
                        <a:buNone/>
                      </a:pPr>
                      <a:r>
                        <a:rPr lang="en-US" sz="1000"/>
                        <a:t>fail to sense</a:t>
                      </a:r>
                      <a:endParaRPr sz="1000"/>
                    </a:p>
                    <a:p>
                      <a:pPr marL="0" lvl="0" indent="0" algn="ctr" rtl="0">
                        <a:lnSpc>
                          <a:spcPct val="115000"/>
                        </a:lnSpc>
                        <a:spcBef>
                          <a:spcPts val="0"/>
                        </a:spcBef>
                        <a:spcAft>
                          <a:spcPts val="0"/>
                        </a:spcAft>
                        <a:buNone/>
                      </a:pPr>
                      <a:r>
                        <a:rPr lang="en-US" sz="1000"/>
                        <a:t>jettison of payload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No feedback on</a:t>
                      </a:r>
                      <a:endParaRPr sz="1000"/>
                    </a:p>
                    <a:p>
                      <a:pPr marL="0" lvl="0" indent="0" algn="ctr" rtl="0">
                        <a:lnSpc>
                          <a:spcPct val="115000"/>
                        </a:lnSpc>
                        <a:spcBef>
                          <a:spcPts val="0"/>
                        </a:spcBef>
                        <a:spcAft>
                          <a:spcPts val="0"/>
                        </a:spcAft>
                        <a:buNone/>
                      </a:pPr>
                      <a:r>
                        <a:rPr lang="en-US" sz="1000"/>
                        <a:t>payload launch.</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3">
                  <a:txBody>
                    <a:bodyPr/>
                    <a:lstStyle/>
                    <a:p>
                      <a:pPr marL="0" lvl="0" indent="0" algn="l" rtl="0">
                        <a:lnSpc>
                          <a:spcPct val="115000"/>
                        </a:lnSpc>
                        <a:spcBef>
                          <a:spcPts val="0"/>
                        </a:spcBef>
                        <a:spcAft>
                          <a:spcPts val="0"/>
                        </a:spcAft>
                        <a:buNone/>
                      </a:pPr>
                      <a:r>
                        <a:rPr lang="en-US" sz="1000"/>
                        <a:t>Poor maintenance, electrical issues, lightning strike.</a:t>
                      </a:r>
                      <a:endParaRPr sz="1000"/>
                    </a:p>
                    <a:p>
                      <a:pPr marL="0" lvl="0" indent="0" algn="l" rtl="0">
                        <a:lnSpc>
                          <a:spcPct val="115000"/>
                        </a:lnSpc>
                        <a:spcBef>
                          <a:spcPts val="0"/>
                        </a:spcBef>
                        <a:spcAft>
                          <a:spcPts val="0"/>
                        </a:spcAft>
                        <a:buNone/>
                      </a:pP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Sensor calibration</a:t>
                      </a:r>
                      <a:endParaRPr sz="1000"/>
                    </a:p>
                    <a:p>
                      <a:pPr marL="0" lvl="0" indent="0" algn="ctr" rtl="0">
                        <a:lnSpc>
                          <a:spcPct val="115000"/>
                        </a:lnSpc>
                        <a:spcBef>
                          <a:spcPts val="0"/>
                        </a:spcBef>
                        <a:spcAft>
                          <a:spcPts val="0"/>
                        </a:spcAft>
                        <a:buNone/>
                      </a:pPr>
                      <a:r>
                        <a:rPr lang="en-US" sz="1000"/>
                        <a:t>- Redundant sensors</a:t>
                      </a:r>
                      <a:endParaRPr sz="1000"/>
                    </a:p>
                    <a:p>
                      <a:pPr marL="0" lvl="0" indent="0" algn="ctr" rtl="0">
                        <a:lnSpc>
                          <a:spcPct val="115000"/>
                        </a:lnSpc>
                        <a:spcBef>
                          <a:spcPts val="0"/>
                        </a:spcBef>
                        <a:spcAft>
                          <a:spcPts val="0"/>
                        </a:spcAft>
                        <a:buNone/>
                      </a:pPr>
                      <a:r>
                        <a:rPr lang="en-US" sz="1000"/>
                        <a:t>- Signal integrity testing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3</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923300">
                <a:tc>
                  <a:txBody>
                    <a:bodyPr/>
                    <a:lstStyle/>
                    <a:p>
                      <a:pPr marL="0" lvl="0" indent="0" algn="ctr" rtl="0">
                        <a:lnSpc>
                          <a:spcPct val="115000"/>
                        </a:lnSpc>
                        <a:spcBef>
                          <a:spcPts val="0"/>
                        </a:spcBef>
                        <a:spcAft>
                          <a:spcPts val="0"/>
                        </a:spcAft>
                        <a:buNone/>
                      </a:pPr>
                      <a:r>
                        <a:rPr lang="en-US" sz="1000"/>
                        <a:t>Twinax Electronic</a:t>
                      </a:r>
                      <a:endParaRPr sz="1000"/>
                    </a:p>
                    <a:p>
                      <a:pPr marL="0" lvl="0" indent="0" algn="ctr" rtl="0">
                        <a:lnSpc>
                          <a:spcPct val="115000"/>
                        </a:lnSpc>
                        <a:spcBef>
                          <a:spcPts val="0"/>
                        </a:spcBef>
                        <a:spcAft>
                          <a:spcPts val="0"/>
                        </a:spcAft>
                        <a:buNone/>
                      </a:pPr>
                      <a:r>
                        <a:rPr lang="en-US" sz="1000"/>
                        <a:t>connectors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Electronic interface of mechanism shall be twinax connector &amp; cable</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Connection failure</a:t>
                      </a:r>
                      <a:endParaRPr sz="1000"/>
                    </a:p>
                    <a:p>
                      <a:pPr marL="0" lvl="0" indent="0" algn="ctr" rtl="0">
                        <a:lnSpc>
                          <a:spcPct val="115000"/>
                        </a:lnSpc>
                        <a:spcBef>
                          <a:spcPts val="0"/>
                        </a:spcBef>
                        <a:spcAft>
                          <a:spcPts val="0"/>
                        </a:spcAft>
                        <a:buNone/>
                      </a:pPr>
                      <a:r>
                        <a:rPr lang="en-US" sz="1000"/>
                        <a:t>between LRU &amp; avionics</a:t>
                      </a:r>
                      <a:endParaRPr sz="1000"/>
                    </a:p>
                    <a:p>
                      <a:pPr marL="0" lvl="0" indent="0" algn="ctr" rtl="0">
                        <a:lnSpc>
                          <a:spcPct val="115000"/>
                        </a:lnSpc>
                        <a:spcBef>
                          <a:spcPts val="0"/>
                        </a:spcBef>
                        <a:spcAft>
                          <a:spcPts val="0"/>
                        </a:spcAft>
                        <a:buNone/>
                      </a:pPr>
                      <a:r>
                        <a:rPr lang="en-US" sz="1000"/>
                        <a:t>bus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Inability to communicate</a:t>
                      </a:r>
                      <a:endParaRPr sz="1000"/>
                    </a:p>
                    <a:p>
                      <a:pPr marL="0" lvl="0" indent="0" algn="ctr" rtl="0">
                        <a:lnSpc>
                          <a:spcPct val="115000"/>
                        </a:lnSpc>
                        <a:spcBef>
                          <a:spcPts val="0"/>
                        </a:spcBef>
                        <a:spcAft>
                          <a:spcPts val="0"/>
                        </a:spcAft>
                        <a:buNone/>
                      </a:pPr>
                      <a:r>
                        <a:rPr lang="en-US" sz="1000"/>
                        <a:t>with payload/</a:t>
                      </a:r>
                      <a:endParaRPr sz="1000"/>
                    </a:p>
                    <a:p>
                      <a:pPr marL="0" lvl="0" indent="0" algn="ctr" rtl="0">
                        <a:lnSpc>
                          <a:spcPct val="115000"/>
                        </a:lnSpc>
                        <a:spcBef>
                          <a:spcPts val="0"/>
                        </a:spcBef>
                        <a:spcAft>
                          <a:spcPts val="0"/>
                        </a:spcAft>
                        <a:buNone/>
                      </a:pPr>
                      <a:r>
                        <a:rPr lang="en-US" sz="1000"/>
                        <a:t>actuators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Connector inspections</a:t>
                      </a:r>
                      <a:endParaRPr sz="1000"/>
                    </a:p>
                    <a:p>
                      <a:pPr marL="0" lvl="0" indent="0" algn="ctr" rtl="0">
                        <a:lnSpc>
                          <a:spcPct val="115000"/>
                        </a:lnSpc>
                        <a:spcBef>
                          <a:spcPts val="0"/>
                        </a:spcBef>
                        <a:spcAft>
                          <a:spcPts val="0"/>
                        </a:spcAft>
                        <a:buNone/>
                      </a:pPr>
                      <a:r>
                        <a:rPr lang="en-US" sz="1000"/>
                        <a:t>- Environmental testing</a:t>
                      </a:r>
                      <a:endParaRPr sz="1000"/>
                    </a:p>
                    <a:p>
                      <a:pPr marL="0" lvl="0" indent="0" algn="ctr" rtl="0">
                        <a:lnSpc>
                          <a:spcPct val="115000"/>
                        </a:lnSpc>
                        <a:spcBef>
                          <a:spcPts val="0"/>
                        </a:spcBef>
                        <a:spcAft>
                          <a:spcPts val="0"/>
                        </a:spcAft>
                        <a:buNone/>
                      </a:pPr>
                      <a:r>
                        <a:rPr lang="en-US" sz="1000"/>
                        <a:t>- Redundant connections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140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923300">
                <a:tc>
                  <a:txBody>
                    <a:bodyPr/>
                    <a:lstStyle/>
                    <a:p>
                      <a:pPr marL="0" lvl="0" indent="0" algn="ctr" rtl="0">
                        <a:lnSpc>
                          <a:spcPct val="115000"/>
                        </a:lnSpc>
                        <a:spcBef>
                          <a:spcPts val="0"/>
                        </a:spcBef>
                        <a:spcAft>
                          <a:spcPts val="0"/>
                        </a:spcAft>
                        <a:buNone/>
                      </a:pPr>
                      <a:r>
                        <a:rPr lang="en-US" sz="1000"/>
                        <a:t>EPDS</a:t>
                      </a:r>
                      <a:endParaRPr sz="1000"/>
                    </a:p>
                    <a:p>
                      <a:pPr marL="0" lvl="0" indent="0" algn="ctr" rtl="0">
                        <a:lnSpc>
                          <a:spcPct val="115000"/>
                        </a:lnSpc>
                        <a:spcBef>
                          <a:spcPts val="0"/>
                        </a:spcBef>
                        <a:spcAft>
                          <a:spcPts val="0"/>
                        </a:spcAft>
                        <a:buNone/>
                      </a:pPr>
                      <a:r>
                        <a:rPr lang="en-US" sz="1000"/>
                        <a:t>Wiring Harness</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Wiring harnesses between UAV EPDS, payload, &amp; mechanism should be rated for </a:t>
                      </a:r>
                      <a:r>
                        <a:rPr lang="en-US" sz="1000" b="1"/>
                        <a:t>&gt;= 32 V &amp; &gt;= 40 A</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Failure to deliver power</a:t>
                      </a:r>
                      <a:endParaRPr sz="1000"/>
                    </a:p>
                    <a:p>
                      <a:pPr marL="0" lvl="0" indent="0" algn="ctr" rtl="0">
                        <a:lnSpc>
                          <a:spcPct val="115000"/>
                        </a:lnSpc>
                        <a:spcBef>
                          <a:spcPts val="0"/>
                        </a:spcBef>
                        <a:spcAft>
                          <a:spcPts val="0"/>
                        </a:spcAft>
                        <a:buNone/>
                      </a:pPr>
                      <a:r>
                        <a:rPr lang="en-US" sz="1000"/>
                        <a:t>to hardpoint &amp; payload</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Inability to operate payload/</a:t>
                      </a:r>
                      <a:endParaRPr sz="1000"/>
                    </a:p>
                    <a:p>
                      <a:pPr marL="0" lvl="0" indent="0" algn="ctr" rtl="0">
                        <a:lnSpc>
                          <a:spcPct val="115000"/>
                        </a:lnSpc>
                        <a:spcBef>
                          <a:spcPts val="0"/>
                        </a:spcBef>
                        <a:spcAft>
                          <a:spcPts val="0"/>
                        </a:spcAft>
                        <a:buNone/>
                      </a:pPr>
                      <a:r>
                        <a:rPr lang="en-US" sz="1000"/>
                        <a:t>actuators on hardpoint.</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7</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4</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 Voltage &amp; current testing</a:t>
                      </a:r>
                      <a:endParaRPr sz="1000"/>
                    </a:p>
                    <a:p>
                      <a:pPr marL="0" lvl="0" indent="0" algn="ctr" rtl="0">
                        <a:lnSpc>
                          <a:spcPct val="115000"/>
                        </a:lnSpc>
                        <a:spcBef>
                          <a:spcPts val="0"/>
                        </a:spcBef>
                        <a:spcAft>
                          <a:spcPts val="0"/>
                        </a:spcAft>
                        <a:buNone/>
                      </a:pPr>
                      <a:r>
                        <a:rPr lang="en-US" sz="1000"/>
                        <a:t>- Insulation checks</a:t>
                      </a:r>
                      <a:endParaRPr sz="1000"/>
                    </a:p>
                    <a:p>
                      <a:pPr marL="0" lvl="0" indent="0" algn="ctr" rtl="0">
                        <a:lnSpc>
                          <a:spcPct val="115000"/>
                        </a:lnSpc>
                        <a:spcBef>
                          <a:spcPts val="0"/>
                        </a:spcBef>
                        <a:spcAft>
                          <a:spcPts val="0"/>
                        </a:spcAft>
                        <a:buNone/>
                      </a:pPr>
                      <a:r>
                        <a:rPr lang="en-US" sz="1000"/>
                        <a:t>- Proper routing and shielding</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5</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140</a:t>
                      </a:r>
                      <a:endParaRPr sz="1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600"/>
              <a:t>Fault Tree Analysis</a:t>
            </a:r>
            <a:endParaRPr sz="2600"/>
          </a:p>
        </p:txBody>
      </p:sp>
      <p:sp>
        <p:nvSpPr>
          <p:cNvPr id="229" name="Google Shape;229;p30"/>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24</a:t>
            </a:fld>
            <a:endParaRPr sz="900" b="0" i="0" u="none" strike="noStrike" cap="none">
              <a:solidFill>
                <a:srgbClr val="4F4F4F"/>
              </a:solidFill>
              <a:latin typeface="Arial"/>
              <a:ea typeface="Arial"/>
              <a:cs typeface="Arial"/>
              <a:sym typeface="Arial"/>
            </a:endParaRPr>
          </a:p>
        </p:txBody>
      </p:sp>
      <p:pic>
        <p:nvPicPr>
          <p:cNvPr id="230" name="Google Shape;230;p30"/>
          <p:cNvPicPr preferRelativeResize="0"/>
          <p:nvPr/>
        </p:nvPicPr>
        <p:blipFill>
          <a:blip r:embed="rId3">
            <a:alphaModFix/>
          </a:blip>
          <a:stretch>
            <a:fillRect/>
          </a:stretch>
        </p:blipFill>
        <p:spPr>
          <a:xfrm>
            <a:off x="657213" y="971781"/>
            <a:ext cx="10895125" cy="57338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sp>
        <p:nvSpPr>
          <p:cNvPr id="236" name="Google Shape;236;p31"/>
          <p:cNvSpPr txBox="1">
            <a:spLocks noGrp="1"/>
          </p:cNvSpPr>
          <p:nvPr>
            <p:ph type="body" idx="1"/>
          </p:nvPr>
        </p:nvSpPr>
        <p:spPr>
          <a:xfrm>
            <a:off x="0" y="2713804"/>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Schedule/Milestones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Milestone Description</a:t>
            </a:r>
            <a:endParaRPr/>
          </a:p>
        </p:txBody>
      </p:sp>
      <p:sp>
        <p:nvSpPr>
          <p:cNvPr id="242" name="Google Shape;242;p32"/>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26</a:t>
            </a:fld>
            <a:endParaRPr sz="900" b="0" i="0" u="none" strike="noStrike" cap="none">
              <a:solidFill>
                <a:srgbClr val="4F4F4F"/>
              </a:solidFill>
              <a:latin typeface="Arial"/>
              <a:ea typeface="Arial"/>
              <a:cs typeface="Arial"/>
              <a:sym typeface="Arial"/>
            </a:endParaRPr>
          </a:p>
        </p:txBody>
      </p:sp>
      <p:graphicFrame>
        <p:nvGraphicFramePr>
          <p:cNvPr id="243" name="Google Shape;243;p32"/>
          <p:cNvGraphicFramePr/>
          <p:nvPr/>
        </p:nvGraphicFramePr>
        <p:xfrm>
          <a:off x="465200" y="1040400"/>
          <a:ext cx="11279100" cy="4816292"/>
        </p:xfrm>
        <a:graphic>
          <a:graphicData uri="http://schemas.openxmlformats.org/drawingml/2006/table">
            <a:tbl>
              <a:tblPr>
                <a:noFill/>
                <a:tableStyleId>{7DEF75B5-07F1-433B-AF26-D2C31DCE0552}</a:tableStyleId>
              </a:tblPr>
              <a:tblGrid>
                <a:gridCol w="5639550">
                  <a:extLst>
                    <a:ext uri="{9D8B030D-6E8A-4147-A177-3AD203B41FA5}">
                      <a16:colId xmlns:a16="http://schemas.microsoft.com/office/drawing/2014/main" val="20000"/>
                    </a:ext>
                  </a:extLst>
                </a:gridCol>
                <a:gridCol w="5639550">
                  <a:extLst>
                    <a:ext uri="{9D8B030D-6E8A-4147-A177-3AD203B41FA5}">
                      <a16:colId xmlns:a16="http://schemas.microsoft.com/office/drawing/2014/main" val="20001"/>
                    </a:ext>
                  </a:extLst>
                </a:gridCol>
              </a:tblGrid>
              <a:tr h="422950">
                <a:tc>
                  <a:txBody>
                    <a:bodyPr/>
                    <a:lstStyle/>
                    <a:p>
                      <a:pPr marL="0" lvl="0" indent="0" algn="ctr" rtl="0">
                        <a:spcBef>
                          <a:spcPts val="0"/>
                        </a:spcBef>
                        <a:spcAft>
                          <a:spcPts val="0"/>
                        </a:spcAft>
                        <a:buNone/>
                      </a:pPr>
                      <a:r>
                        <a:rPr lang="en-US" b="1"/>
                        <a:t>Milestone</a:t>
                      </a:r>
                      <a:endParaRPr b="1"/>
                    </a:p>
                  </a:txBody>
                  <a:tcPr marL="91425" marR="91425" marT="91425" marB="91425"/>
                </a:tc>
                <a:tc>
                  <a:txBody>
                    <a:bodyPr/>
                    <a:lstStyle/>
                    <a:p>
                      <a:pPr marL="0" lvl="0" indent="0" algn="ctr" rtl="0">
                        <a:spcBef>
                          <a:spcPts val="0"/>
                        </a:spcBef>
                        <a:spcAft>
                          <a:spcPts val="0"/>
                        </a:spcAft>
                        <a:buNone/>
                      </a:pPr>
                      <a:r>
                        <a:rPr lang="en-US" b="1"/>
                        <a:t>Description</a:t>
                      </a:r>
                      <a:endParaRPr b="1"/>
                    </a:p>
                  </a:txBody>
                  <a:tcPr marL="91425" marR="91425" marT="91425" marB="91425"/>
                </a:tc>
                <a:extLst>
                  <a:ext uri="{0D108BD9-81ED-4DB2-BD59-A6C34878D82A}">
                    <a16:rowId xmlns:a16="http://schemas.microsoft.com/office/drawing/2014/main" val="10000"/>
                  </a:ext>
                </a:extLst>
              </a:tr>
              <a:tr h="1036175">
                <a:tc>
                  <a:txBody>
                    <a:bodyPr/>
                    <a:lstStyle/>
                    <a:p>
                      <a:pPr marL="0" lvl="0" indent="0" algn="ctr" rtl="0">
                        <a:spcBef>
                          <a:spcPts val="0"/>
                        </a:spcBef>
                        <a:spcAft>
                          <a:spcPts val="0"/>
                        </a:spcAft>
                        <a:buNone/>
                      </a:pPr>
                      <a:r>
                        <a:rPr lang="en-US"/>
                        <a:t>Conceptual Design</a:t>
                      </a:r>
                      <a:endParaRPr/>
                    </a:p>
                  </a:txBody>
                  <a:tcPr marL="91425" marR="91425" marT="91425" marB="91425"/>
                </a:tc>
                <a:tc>
                  <a:txBody>
                    <a:bodyPr/>
                    <a:lstStyle/>
                    <a:p>
                      <a:pPr marL="0" lvl="0" indent="0" algn="ctr" rtl="0">
                        <a:spcBef>
                          <a:spcPts val="0"/>
                        </a:spcBef>
                        <a:spcAft>
                          <a:spcPts val="0"/>
                        </a:spcAft>
                        <a:buNone/>
                      </a:pPr>
                      <a:r>
                        <a:rPr lang="en-US"/>
                        <a:t>Evaluation of the initial system concepts and high-level requirements</a:t>
                      </a:r>
                      <a:endParaRPr/>
                    </a:p>
                  </a:txBody>
                  <a:tcPr marL="91425" marR="91425" marT="91425" marB="91425"/>
                </a:tc>
                <a:extLst>
                  <a:ext uri="{0D108BD9-81ED-4DB2-BD59-A6C34878D82A}">
                    <a16:rowId xmlns:a16="http://schemas.microsoft.com/office/drawing/2014/main" val="10001"/>
                  </a:ext>
                </a:extLst>
              </a:tr>
              <a:tr h="1036175">
                <a:tc>
                  <a:txBody>
                    <a:bodyPr/>
                    <a:lstStyle/>
                    <a:p>
                      <a:pPr marL="0" lvl="0" indent="0" algn="ctr" rtl="0">
                        <a:spcBef>
                          <a:spcPts val="0"/>
                        </a:spcBef>
                        <a:spcAft>
                          <a:spcPts val="0"/>
                        </a:spcAft>
                        <a:buNone/>
                      </a:pPr>
                      <a:r>
                        <a:rPr lang="en-US"/>
                        <a:t>System Requirements Review</a:t>
                      </a:r>
                      <a:endParaRPr/>
                    </a:p>
                  </a:txBody>
                  <a:tcPr marL="91425" marR="91425" marT="91425" marB="91425"/>
                </a:tc>
                <a:tc>
                  <a:txBody>
                    <a:bodyPr/>
                    <a:lstStyle/>
                    <a:p>
                      <a:pPr marL="0" lvl="0" indent="0" algn="ctr" rtl="0">
                        <a:lnSpc>
                          <a:spcPct val="115000"/>
                        </a:lnSpc>
                        <a:spcBef>
                          <a:spcPts val="1200"/>
                        </a:spcBef>
                        <a:spcAft>
                          <a:spcPts val="0"/>
                        </a:spcAft>
                        <a:buNone/>
                      </a:pPr>
                      <a:r>
                        <a:rPr lang="en-US"/>
                        <a:t>Review of the detailed system requirements to confirm they are complete, feasible, and traceable to the high-level requirements and safety objectives.</a:t>
                      </a:r>
                      <a:endParaRPr/>
                    </a:p>
                    <a:p>
                      <a:pPr marL="0" lvl="0" indent="0" algn="ctr" rtl="0">
                        <a:spcBef>
                          <a:spcPts val="1200"/>
                        </a:spcBef>
                        <a:spcAft>
                          <a:spcPts val="0"/>
                        </a:spcAft>
                        <a:buNone/>
                      </a:pPr>
                      <a:endParaRPr/>
                    </a:p>
                  </a:txBody>
                  <a:tcPr marL="91425" marR="91425" marT="91425" marB="91425"/>
                </a:tc>
                <a:extLst>
                  <a:ext uri="{0D108BD9-81ED-4DB2-BD59-A6C34878D82A}">
                    <a16:rowId xmlns:a16="http://schemas.microsoft.com/office/drawing/2014/main" val="10002"/>
                  </a:ext>
                </a:extLst>
              </a:tr>
              <a:tr h="1036175">
                <a:tc>
                  <a:txBody>
                    <a:bodyPr/>
                    <a:lstStyle/>
                    <a:p>
                      <a:pPr marL="0" lvl="0" indent="0" algn="ctr" rtl="0">
                        <a:spcBef>
                          <a:spcPts val="0"/>
                        </a:spcBef>
                        <a:spcAft>
                          <a:spcPts val="0"/>
                        </a:spcAft>
                        <a:buNone/>
                      </a:pPr>
                      <a:r>
                        <a:rPr lang="en-US"/>
                        <a:t>Preliminary Design Review (PDR)</a:t>
                      </a:r>
                      <a:endParaRPr/>
                    </a:p>
                  </a:txBody>
                  <a:tcPr marL="91425" marR="91425" marT="91425" marB="91425"/>
                </a:tc>
                <a:tc>
                  <a:txBody>
                    <a:bodyPr/>
                    <a:lstStyle/>
                    <a:p>
                      <a:pPr marL="0" lvl="0" indent="0" algn="ctr" rtl="0">
                        <a:spcBef>
                          <a:spcPts val="0"/>
                        </a:spcBef>
                        <a:spcAft>
                          <a:spcPts val="0"/>
                        </a:spcAft>
                        <a:buNone/>
                      </a:pPr>
                      <a:r>
                        <a:rPr lang="en-US"/>
                        <a:t>Assessment of the preliminary design to ensure it meets the system requirements and provides a sufficient basis for proceeding with detailed design and development.</a:t>
                      </a:r>
                      <a:endParaRPr/>
                    </a:p>
                  </a:txBody>
                  <a:tcPr marL="91425" marR="91425" marT="91425" marB="91425"/>
                </a:tc>
                <a:extLst>
                  <a:ext uri="{0D108BD9-81ED-4DB2-BD59-A6C34878D82A}">
                    <a16:rowId xmlns:a16="http://schemas.microsoft.com/office/drawing/2014/main" val="10003"/>
                  </a:ext>
                </a:extLst>
              </a:tr>
              <a:tr h="1036175">
                <a:tc>
                  <a:txBody>
                    <a:bodyPr/>
                    <a:lstStyle/>
                    <a:p>
                      <a:pPr marL="0" lvl="0" indent="0" algn="ctr" rtl="0">
                        <a:spcBef>
                          <a:spcPts val="0"/>
                        </a:spcBef>
                        <a:spcAft>
                          <a:spcPts val="0"/>
                        </a:spcAft>
                        <a:buNone/>
                      </a:pPr>
                      <a:r>
                        <a:rPr lang="en-US"/>
                        <a:t>Critical Design Review (CDR)</a:t>
                      </a:r>
                      <a:endParaRPr/>
                    </a:p>
                  </a:txBody>
                  <a:tcPr marL="91425" marR="91425" marT="91425" marB="91425"/>
                </a:tc>
                <a:tc>
                  <a:txBody>
                    <a:bodyPr/>
                    <a:lstStyle/>
                    <a:p>
                      <a:pPr marL="0" lvl="0" indent="0" algn="ctr" rtl="0">
                        <a:spcBef>
                          <a:spcPts val="0"/>
                        </a:spcBef>
                        <a:spcAft>
                          <a:spcPts val="0"/>
                        </a:spcAft>
                        <a:buNone/>
                      </a:pPr>
                      <a:r>
                        <a:rPr lang="en-US"/>
                        <a:t>A comprehensive evaluation of the complete system design to ensure it meets all specified requirements, is mature enough for production, and confirms that all critical issues have been resolved and the design is ready for implementation and integration.</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27</a:t>
            </a:fld>
            <a:endParaRPr/>
          </a:p>
        </p:txBody>
      </p:sp>
      <p:sp>
        <p:nvSpPr>
          <p:cNvPr id="249" name="Google Shape;249;p33"/>
          <p:cNvSpPr txBox="1">
            <a:spLocks noGrp="1"/>
          </p:cNvSpPr>
          <p:nvPr>
            <p:ph type="body" idx="1"/>
          </p:nvPr>
        </p:nvSpPr>
        <p:spPr>
          <a:xfrm>
            <a:off x="0" y="3106229"/>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Detail Design Review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Design Overview</a:t>
            </a:r>
            <a:endParaRPr/>
          </a:p>
        </p:txBody>
      </p:sp>
      <p:sp>
        <p:nvSpPr>
          <p:cNvPr id="255" name="Google Shape;255;p34"/>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28</a:t>
            </a:fld>
            <a:endParaRPr sz="900" b="0" i="0" u="none" strike="noStrike" cap="none">
              <a:solidFill>
                <a:srgbClr val="4F4F4F"/>
              </a:solidFill>
              <a:latin typeface="Arial"/>
              <a:ea typeface="Arial"/>
              <a:cs typeface="Arial"/>
              <a:sym typeface="Arial"/>
            </a:endParaRPr>
          </a:p>
        </p:txBody>
      </p:sp>
      <p:grpSp>
        <p:nvGrpSpPr>
          <p:cNvPr id="256" name="Google Shape;256;p34"/>
          <p:cNvGrpSpPr/>
          <p:nvPr/>
        </p:nvGrpSpPr>
        <p:grpSpPr>
          <a:xfrm>
            <a:off x="1043251" y="1557733"/>
            <a:ext cx="4456455" cy="3529121"/>
            <a:chOff x="151713" y="2581944"/>
            <a:chExt cx="4106575" cy="3315908"/>
          </a:xfrm>
        </p:grpSpPr>
        <p:sp>
          <p:nvSpPr>
            <p:cNvPr id="257" name="Google Shape;257;p34"/>
            <p:cNvSpPr txBox="1"/>
            <p:nvPr/>
          </p:nvSpPr>
          <p:spPr>
            <a:xfrm>
              <a:off x="544262" y="5718452"/>
              <a:ext cx="2922900" cy="1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rPr>
                <a:t>Fig. </a:t>
              </a:r>
              <a:r>
                <a:rPr lang="en-US" sz="1600">
                  <a:solidFill>
                    <a:srgbClr val="3F3F3F"/>
                  </a:solidFill>
                </a:rPr>
                <a:t>Isometric view of the hardpoint</a:t>
              </a:r>
              <a:endParaRPr sz="1600">
                <a:solidFill>
                  <a:srgbClr val="3F3F3F"/>
                </a:solidFill>
              </a:endParaRPr>
            </a:p>
          </p:txBody>
        </p:sp>
        <p:pic>
          <p:nvPicPr>
            <p:cNvPr id="258" name="Google Shape;258;p34"/>
            <p:cNvPicPr preferRelativeResize="0"/>
            <p:nvPr/>
          </p:nvPicPr>
          <p:blipFill>
            <a:blip r:embed="rId3">
              <a:alphaModFix/>
            </a:blip>
            <a:stretch>
              <a:fillRect/>
            </a:stretch>
          </p:blipFill>
          <p:spPr>
            <a:xfrm>
              <a:off x="151713" y="2581944"/>
              <a:ext cx="4106575" cy="3136518"/>
            </a:xfrm>
            <a:prstGeom prst="rect">
              <a:avLst/>
            </a:prstGeom>
            <a:noFill/>
            <a:ln>
              <a:noFill/>
            </a:ln>
          </p:spPr>
        </p:pic>
      </p:grpSp>
      <p:sp>
        <p:nvSpPr>
          <p:cNvPr id="259" name="Google Shape;259;p34"/>
          <p:cNvSpPr txBox="1"/>
          <p:nvPr/>
        </p:nvSpPr>
        <p:spPr>
          <a:xfrm>
            <a:off x="5814356" y="5136812"/>
            <a:ext cx="6110100" cy="1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rPr>
              <a:t>Fig.</a:t>
            </a:r>
            <a:r>
              <a:rPr lang="en-US" sz="1600">
                <a:solidFill>
                  <a:srgbClr val="3F3F3F"/>
                </a:solidFill>
              </a:rPr>
              <a:t> Bottom view of the hardpoint</a:t>
            </a:r>
            <a:endParaRPr sz="1600">
              <a:solidFill>
                <a:srgbClr val="3F3F3F"/>
              </a:solidFill>
            </a:endParaRPr>
          </a:p>
        </p:txBody>
      </p:sp>
      <p:pic>
        <p:nvPicPr>
          <p:cNvPr id="260" name="Google Shape;260;p34"/>
          <p:cNvPicPr preferRelativeResize="0"/>
          <p:nvPr/>
        </p:nvPicPr>
        <p:blipFill>
          <a:blip r:embed="rId4">
            <a:alphaModFix/>
          </a:blip>
          <a:stretch>
            <a:fillRect/>
          </a:stretch>
        </p:blipFill>
        <p:spPr>
          <a:xfrm>
            <a:off x="6782625" y="1539811"/>
            <a:ext cx="4456449" cy="35528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Design Overview</a:t>
            </a:r>
            <a:endParaRPr/>
          </a:p>
        </p:txBody>
      </p:sp>
      <p:sp>
        <p:nvSpPr>
          <p:cNvPr id="267" name="Google Shape;267;p3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pic>
        <p:nvPicPr>
          <p:cNvPr id="268" name="Google Shape;268;p35"/>
          <p:cNvPicPr preferRelativeResize="0"/>
          <p:nvPr/>
        </p:nvPicPr>
        <p:blipFill>
          <a:blip r:embed="rId3">
            <a:alphaModFix/>
          </a:blip>
          <a:stretch>
            <a:fillRect/>
          </a:stretch>
        </p:blipFill>
        <p:spPr>
          <a:xfrm>
            <a:off x="999275" y="941931"/>
            <a:ext cx="10193458" cy="5733820"/>
          </a:xfrm>
          <a:prstGeom prst="rect">
            <a:avLst/>
          </a:prstGeom>
          <a:noFill/>
          <a:ln>
            <a:noFill/>
          </a:ln>
        </p:spPr>
      </p:pic>
      <p:cxnSp>
        <p:nvCxnSpPr>
          <p:cNvPr id="269" name="Google Shape;269;p35"/>
          <p:cNvCxnSpPr/>
          <p:nvPr/>
        </p:nvCxnSpPr>
        <p:spPr>
          <a:xfrm>
            <a:off x="3652950" y="2548100"/>
            <a:ext cx="0" cy="676800"/>
          </a:xfrm>
          <a:prstGeom prst="straightConnector1">
            <a:avLst/>
          </a:prstGeom>
          <a:noFill/>
          <a:ln w="9525" cap="flat" cmpd="sng">
            <a:solidFill>
              <a:srgbClr val="FF0000"/>
            </a:solidFill>
            <a:prstDash val="solid"/>
            <a:round/>
            <a:headEnd type="none" w="med" len="med"/>
            <a:tailEnd type="none" w="med" len="med"/>
          </a:ln>
        </p:spPr>
      </p:cxnSp>
      <p:cxnSp>
        <p:nvCxnSpPr>
          <p:cNvPr id="270" name="Google Shape;270;p35"/>
          <p:cNvCxnSpPr/>
          <p:nvPr/>
        </p:nvCxnSpPr>
        <p:spPr>
          <a:xfrm rot="10800000" flipH="1">
            <a:off x="3662900" y="3195250"/>
            <a:ext cx="2209800" cy="29700"/>
          </a:xfrm>
          <a:prstGeom prst="straightConnector1">
            <a:avLst/>
          </a:prstGeom>
          <a:noFill/>
          <a:ln w="9525" cap="flat" cmpd="sng">
            <a:solidFill>
              <a:srgbClr val="FF0000"/>
            </a:solidFill>
            <a:prstDash val="solid"/>
            <a:round/>
            <a:headEnd type="none" w="med" len="med"/>
            <a:tailEnd type="none" w="med" len="med"/>
          </a:ln>
        </p:spPr>
      </p:cxnSp>
      <p:cxnSp>
        <p:nvCxnSpPr>
          <p:cNvPr id="271" name="Google Shape;271;p35"/>
          <p:cNvCxnSpPr/>
          <p:nvPr/>
        </p:nvCxnSpPr>
        <p:spPr>
          <a:xfrm rot="10800000">
            <a:off x="5872700" y="2568150"/>
            <a:ext cx="19800" cy="636900"/>
          </a:xfrm>
          <a:prstGeom prst="straightConnector1">
            <a:avLst/>
          </a:prstGeom>
          <a:noFill/>
          <a:ln w="9525" cap="flat" cmpd="sng">
            <a:solidFill>
              <a:srgbClr val="FF0000"/>
            </a:solidFill>
            <a:prstDash val="solid"/>
            <a:round/>
            <a:headEnd type="none" w="med" len="med"/>
            <a:tailEnd type="none" w="med" len="med"/>
          </a:ln>
        </p:spPr>
      </p:cxnSp>
      <p:cxnSp>
        <p:nvCxnSpPr>
          <p:cNvPr id="272" name="Google Shape;272;p35"/>
          <p:cNvCxnSpPr/>
          <p:nvPr/>
        </p:nvCxnSpPr>
        <p:spPr>
          <a:xfrm flipH="1">
            <a:off x="3424075" y="5544125"/>
            <a:ext cx="9900" cy="895800"/>
          </a:xfrm>
          <a:prstGeom prst="straightConnector1">
            <a:avLst/>
          </a:prstGeom>
          <a:noFill/>
          <a:ln w="9525" cap="flat" cmpd="sng">
            <a:solidFill>
              <a:srgbClr val="FF0000"/>
            </a:solidFill>
            <a:prstDash val="solid"/>
            <a:round/>
            <a:headEnd type="none" w="med" len="med"/>
            <a:tailEnd type="none" w="med" len="med"/>
          </a:ln>
        </p:spPr>
      </p:cxnSp>
      <p:cxnSp>
        <p:nvCxnSpPr>
          <p:cNvPr id="273" name="Google Shape;273;p35"/>
          <p:cNvCxnSpPr/>
          <p:nvPr/>
        </p:nvCxnSpPr>
        <p:spPr>
          <a:xfrm rot="10800000" flipH="1">
            <a:off x="3443925" y="6400250"/>
            <a:ext cx="5335200" cy="19800"/>
          </a:xfrm>
          <a:prstGeom prst="straightConnector1">
            <a:avLst/>
          </a:prstGeom>
          <a:noFill/>
          <a:ln w="9525" cap="flat" cmpd="sng">
            <a:solidFill>
              <a:srgbClr val="FF0000"/>
            </a:solidFill>
            <a:prstDash val="solid"/>
            <a:round/>
            <a:headEnd type="none" w="med" len="med"/>
            <a:tailEnd type="none" w="med" len="med"/>
          </a:ln>
        </p:spPr>
      </p:cxnSp>
      <p:cxnSp>
        <p:nvCxnSpPr>
          <p:cNvPr id="274" name="Google Shape;274;p35"/>
          <p:cNvCxnSpPr/>
          <p:nvPr/>
        </p:nvCxnSpPr>
        <p:spPr>
          <a:xfrm rot="10800000">
            <a:off x="8779100" y="5504400"/>
            <a:ext cx="9900" cy="905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sp>
        <p:nvSpPr>
          <p:cNvPr id="70" name="Google Shape;70;p9"/>
          <p:cNvSpPr txBox="1">
            <a:spLocks noGrp="1"/>
          </p:cNvSpPr>
          <p:nvPr>
            <p:ph type="body" idx="1"/>
          </p:nvPr>
        </p:nvSpPr>
        <p:spPr>
          <a:xfrm>
            <a:off x="13" y="108304"/>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sz="3600" dirty="0"/>
              <a:t>Project Overview</a:t>
            </a:r>
            <a:endParaRPr sz="3600" dirty="0"/>
          </a:p>
        </p:txBody>
      </p:sp>
      <p:pic>
        <p:nvPicPr>
          <p:cNvPr id="71" name="Google Shape;71;p9"/>
          <p:cNvPicPr preferRelativeResize="0"/>
          <p:nvPr/>
        </p:nvPicPr>
        <p:blipFill>
          <a:blip r:embed="rId3">
            <a:alphaModFix/>
          </a:blip>
          <a:stretch>
            <a:fillRect/>
          </a:stretch>
        </p:blipFill>
        <p:spPr>
          <a:xfrm>
            <a:off x="2042624" y="955100"/>
            <a:ext cx="8106749" cy="5497426"/>
          </a:xfrm>
          <a:prstGeom prst="rect">
            <a:avLst/>
          </a:prstGeom>
          <a:noFill/>
          <a:ln>
            <a:noFill/>
          </a:ln>
        </p:spPr>
      </p:pic>
      <p:sp>
        <p:nvSpPr>
          <p:cNvPr id="72" name="Google Shape;72;p9"/>
          <p:cNvSpPr/>
          <p:nvPr/>
        </p:nvSpPr>
        <p:spPr>
          <a:xfrm>
            <a:off x="5636625" y="3291275"/>
            <a:ext cx="2527800" cy="1302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Design Overview</a:t>
            </a:r>
            <a:endParaRPr/>
          </a:p>
        </p:txBody>
      </p:sp>
      <p:sp>
        <p:nvSpPr>
          <p:cNvPr id="281" name="Google Shape;281;p3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pic>
        <p:nvPicPr>
          <p:cNvPr id="282" name="Google Shape;282;p36"/>
          <p:cNvPicPr preferRelativeResize="0"/>
          <p:nvPr/>
        </p:nvPicPr>
        <p:blipFill>
          <a:blip r:embed="rId3">
            <a:alphaModFix/>
          </a:blip>
          <a:stretch>
            <a:fillRect/>
          </a:stretch>
        </p:blipFill>
        <p:spPr>
          <a:xfrm>
            <a:off x="1102975" y="923081"/>
            <a:ext cx="9886494" cy="5733819"/>
          </a:xfrm>
          <a:prstGeom prst="rect">
            <a:avLst/>
          </a:prstGeom>
          <a:noFill/>
          <a:ln>
            <a:noFill/>
          </a:ln>
        </p:spPr>
      </p:pic>
      <p:sp>
        <p:nvSpPr>
          <p:cNvPr id="283" name="Google Shape;283;p36"/>
          <p:cNvSpPr txBox="1"/>
          <p:nvPr/>
        </p:nvSpPr>
        <p:spPr>
          <a:xfrm>
            <a:off x="1144650" y="1214325"/>
            <a:ext cx="29463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3F3F3F"/>
                </a:solidFill>
              </a:rPr>
              <a:t>Exploded View of Assembly</a:t>
            </a:r>
            <a:endParaRPr sz="2000" dirty="0">
              <a:solidFill>
                <a:srgbClr val="3F3F3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Bill of Materials</a:t>
            </a:r>
            <a:endParaRPr dirty="0"/>
          </a:p>
        </p:txBody>
      </p:sp>
      <p:sp>
        <p:nvSpPr>
          <p:cNvPr id="289" name="Google Shape;289;p37"/>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31</a:t>
            </a:fld>
            <a:endParaRPr sz="900" b="0" i="0" u="none" strike="noStrike" cap="none">
              <a:solidFill>
                <a:srgbClr val="4F4F4F"/>
              </a:solidFill>
              <a:latin typeface="Arial"/>
              <a:ea typeface="Arial"/>
              <a:cs typeface="Arial"/>
              <a:sym typeface="Arial"/>
            </a:endParaRPr>
          </a:p>
        </p:txBody>
      </p:sp>
      <p:graphicFrame>
        <p:nvGraphicFramePr>
          <p:cNvPr id="290" name="Google Shape;290;p37"/>
          <p:cNvGraphicFramePr/>
          <p:nvPr/>
        </p:nvGraphicFramePr>
        <p:xfrm>
          <a:off x="818550" y="899000"/>
          <a:ext cx="10572425" cy="5848350"/>
        </p:xfrm>
        <a:graphic>
          <a:graphicData uri="http://schemas.openxmlformats.org/drawingml/2006/table">
            <a:tbl>
              <a:tblPr>
                <a:noFill/>
                <a:tableStyleId>{7DEF75B5-07F1-433B-AF26-D2C31DCE0552}</a:tableStyleId>
              </a:tblPr>
              <a:tblGrid>
                <a:gridCol w="751300">
                  <a:extLst>
                    <a:ext uri="{9D8B030D-6E8A-4147-A177-3AD203B41FA5}">
                      <a16:colId xmlns:a16="http://schemas.microsoft.com/office/drawing/2014/main" val="20000"/>
                    </a:ext>
                  </a:extLst>
                </a:gridCol>
                <a:gridCol w="4534875">
                  <a:extLst>
                    <a:ext uri="{9D8B030D-6E8A-4147-A177-3AD203B41FA5}">
                      <a16:colId xmlns:a16="http://schemas.microsoft.com/office/drawing/2014/main" val="20001"/>
                    </a:ext>
                  </a:extLst>
                </a:gridCol>
                <a:gridCol w="2643125">
                  <a:extLst>
                    <a:ext uri="{9D8B030D-6E8A-4147-A177-3AD203B41FA5}">
                      <a16:colId xmlns:a16="http://schemas.microsoft.com/office/drawing/2014/main" val="20002"/>
                    </a:ext>
                  </a:extLst>
                </a:gridCol>
                <a:gridCol w="2643125">
                  <a:extLst>
                    <a:ext uri="{9D8B030D-6E8A-4147-A177-3AD203B41FA5}">
                      <a16:colId xmlns:a16="http://schemas.microsoft.com/office/drawing/2014/main" val="20003"/>
                    </a:ext>
                  </a:extLst>
                </a:gridCol>
              </a:tblGrid>
              <a:tr h="316500">
                <a:tc gridSpan="4">
                  <a:txBody>
                    <a:bodyPr/>
                    <a:lstStyle/>
                    <a:p>
                      <a:pPr marL="0" lvl="0" indent="0" algn="ctr" rtl="0">
                        <a:spcBef>
                          <a:spcPts val="0"/>
                        </a:spcBef>
                        <a:spcAft>
                          <a:spcPts val="0"/>
                        </a:spcAft>
                        <a:buNone/>
                      </a:pPr>
                      <a:r>
                        <a:rPr lang="en-US" sz="1000"/>
                        <a:t>COTS Components</a:t>
                      </a:r>
                      <a:endParaRPr sz="100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6500">
                <a:tc>
                  <a:txBody>
                    <a:bodyPr/>
                    <a:lstStyle/>
                    <a:p>
                      <a:pPr marL="0" lvl="0" indent="0" algn="l" rtl="0">
                        <a:spcBef>
                          <a:spcPts val="0"/>
                        </a:spcBef>
                        <a:spcAft>
                          <a:spcPts val="0"/>
                        </a:spcAft>
                        <a:buNone/>
                      </a:pPr>
                      <a:r>
                        <a:rPr lang="en-US" sz="1000"/>
                        <a:t>Sl. No</a:t>
                      </a:r>
                      <a:endParaRPr sz="1000"/>
                    </a:p>
                  </a:txBody>
                  <a:tcPr marL="91425" marR="91425" marT="91425" marB="91425"/>
                </a:tc>
                <a:tc>
                  <a:txBody>
                    <a:bodyPr/>
                    <a:lstStyle/>
                    <a:p>
                      <a:pPr marL="0" lvl="0" indent="0" algn="ctr" rtl="0">
                        <a:spcBef>
                          <a:spcPts val="0"/>
                        </a:spcBef>
                        <a:spcAft>
                          <a:spcPts val="0"/>
                        </a:spcAft>
                        <a:buNone/>
                      </a:pPr>
                      <a:r>
                        <a:rPr lang="en-US" sz="1000"/>
                        <a:t>Component</a:t>
                      </a:r>
                      <a:endParaRPr sz="1000"/>
                    </a:p>
                  </a:txBody>
                  <a:tcPr marL="91425" marR="91425" marT="91425" marB="91425"/>
                </a:tc>
                <a:tc>
                  <a:txBody>
                    <a:bodyPr/>
                    <a:lstStyle/>
                    <a:p>
                      <a:pPr marL="0" lvl="0" indent="0" algn="ctr" rtl="0">
                        <a:spcBef>
                          <a:spcPts val="0"/>
                        </a:spcBef>
                        <a:spcAft>
                          <a:spcPts val="0"/>
                        </a:spcAft>
                        <a:buNone/>
                      </a:pPr>
                      <a:r>
                        <a:rPr lang="en-US" sz="1000"/>
                        <a:t>Manufacturer</a:t>
                      </a:r>
                      <a:endParaRPr sz="1000"/>
                    </a:p>
                  </a:txBody>
                  <a:tcPr marL="91425" marR="91425" marT="91425" marB="91425"/>
                </a:tc>
                <a:tc>
                  <a:txBody>
                    <a:bodyPr/>
                    <a:lstStyle/>
                    <a:p>
                      <a:pPr marL="0" lvl="0" indent="0" algn="ctr" rtl="0">
                        <a:spcBef>
                          <a:spcPts val="0"/>
                        </a:spcBef>
                        <a:spcAft>
                          <a:spcPts val="0"/>
                        </a:spcAft>
                        <a:buNone/>
                      </a:pPr>
                      <a:r>
                        <a:rPr lang="en-US" sz="1000"/>
                        <a:t>No. Required</a:t>
                      </a:r>
                      <a:endParaRPr sz="1000"/>
                    </a:p>
                  </a:txBody>
                  <a:tcPr marL="91425" marR="91425" marT="91425" marB="91425"/>
                </a:tc>
                <a:extLst>
                  <a:ext uri="{0D108BD9-81ED-4DB2-BD59-A6C34878D82A}">
                    <a16:rowId xmlns:a16="http://schemas.microsoft.com/office/drawing/2014/main" val="10001"/>
                  </a:ext>
                </a:extLst>
              </a:tr>
              <a:tr h="316500">
                <a:tc>
                  <a:txBody>
                    <a:bodyPr/>
                    <a:lstStyle/>
                    <a:p>
                      <a:pPr marL="0" lvl="0" indent="0" algn="ctr" rtl="0">
                        <a:spcBef>
                          <a:spcPts val="0"/>
                        </a:spcBef>
                        <a:spcAft>
                          <a:spcPts val="0"/>
                        </a:spcAft>
                        <a:buNone/>
                      </a:pPr>
                      <a:r>
                        <a:rPr lang="en-US" sz="1000"/>
                        <a:t>1</a:t>
                      </a:r>
                      <a:endParaRPr sz="1000"/>
                    </a:p>
                  </a:txBody>
                  <a:tcPr marL="91425" marR="91425" marT="91425" marB="91425"/>
                </a:tc>
                <a:tc>
                  <a:txBody>
                    <a:bodyPr/>
                    <a:lstStyle/>
                    <a:p>
                      <a:pPr marL="0" lvl="0" indent="0" algn="ctr" rtl="0">
                        <a:spcBef>
                          <a:spcPts val="0"/>
                        </a:spcBef>
                        <a:spcAft>
                          <a:spcPts val="0"/>
                        </a:spcAft>
                        <a:buNone/>
                      </a:pPr>
                      <a:r>
                        <a:rPr lang="en-US" sz="1000"/>
                        <a:t>GSX20 Integrated Motor Linear Actuator </a:t>
                      </a:r>
                      <a:endParaRPr sz="1000"/>
                    </a:p>
                  </a:txBody>
                  <a:tcPr marL="91425" marR="91425" marT="91425" marB="91425"/>
                </a:tc>
                <a:tc>
                  <a:txBody>
                    <a:bodyPr/>
                    <a:lstStyle/>
                    <a:p>
                      <a:pPr marL="0" lvl="0" indent="0" algn="ctr" rtl="0">
                        <a:spcBef>
                          <a:spcPts val="0"/>
                        </a:spcBef>
                        <a:spcAft>
                          <a:spcPts val="0"/>
                        </a:spcAft>
                        <a:buNone/>
                      </a:pPr>
                      <a:r>
                        <a:rPr lang="en-US" sz="1000"/>
                        <a:t>Exlar Corporation</a:t>
                      </a:r>
                      <a:endParaRPr sz="1000"/>
                    </a:p>
                  </a:txBody>
                  <a:tcPr marL="91425" marR="91425" marT="91425" marB="91425"/>
                </a:tc>
                <a:tc>
                  <a:txBody>
                    <a:bodyPr/>
                    <a:lstStyle/>
                    <a:p>
                      <a:pPr marL="0" lvl="0" indent="0" algn="ctr" rtl="0">
                        <a:spcBef>
                          <a:spcPts val="0"/>
                        </a:spcBef>
                        <a:spcAft>
                          <a:spcPts val="0"/>
                        </a:spcAft>
                        <a:buNone/>
                      </a:pPr>
                      <a:r>
                        <a:rPr lang="en-US" sz="1000"/>
                        <a:t>2</a:t>
                      </a:r>
                      <a:endParaRPr sz="1000"/>
                    </a:p>
                  </a:txBody>
                  <a:tcPr marL="91425" marR="91425" marT="91425" marB="91425"/>
                </a:tc>
                <a:extLst>
                  <a:ext uri="{0D108BD9-81ED-4DB2-BD59-A6C34878D82A}">
                    <a16:rowId xmlns:a16="http://schemas.microsoft.com/office/drawing/2014/main" val="10002"/>
                  </a:ext>
                </a:extLst>
              </a:tr>
              <a:tr h="316500">
                <a:tc>
                  <a:txBody>
                    <a:bodyPr/>
                    <a:lstStyle/>
                    <a:p>
                      <a:pPr marL="0" lvl="0" indent="0" algn="ctr" rtl="0">
                        <a:spcBef>
                          <a:spcPts val="0"/>
                        </a:spcBef>
                        <a:spcAft>
                          <a:spcPts val="0"/>
                        </a:spcAft>
                        <a:buNone/>
                      </a:pPr>
                      <a:r>
                        <a:rPr lang="en-US" sz="1000"/>
                        <a:t>2</a:t>
                      </a:r>
                      <a:endParaRPr sz="1000"/>
                    </a:p>
                  </a:txBody>
                  <a:tcPr marL="91425" marR="91425" marT="91425" marB="91425"/>
                </a:tc>
                <a:tc>
                  <a:txBody>
                    <a:bodyPr/>
                    <a:lstStyle/>
                    <a:p>
                      <a:pPr marL="0" lvl="0" indent="0" algn="ctr" rtl="0">
                        <a:spcBef>
                          <a:spcPts val="0"/>
                        </a:spcBef>
                        <a:spcAft>
                          <a:spcPts val="0"/>
                        </a:spcAft>
                        <a:buNone/>
                      </a:pPr>
                      <a:r>
                        <a:rPr lang="en-US" sz="1000"/>
                        <a:t>PRT30-15DC  Proximity Sensor</a:t>
                      </a:r>
                      <a:endParaRPr sz="1000"/>
                    </a:p>
                  </a:txBody>
                  <a:tcPr marL="91425" marR="91425" marT="91425" marB="91425"/>
                </a:tc>
                <a:tc>
                  <a:txBody>
                    <a:bodyPr/>
                    <a:lstStyle/>
                    <a:p>
                      <a:pPr marL="0" lvl="0" indent="0" algn="ctr" rtl="0">
                        <a:spcBef>
                          <a:spcPts val="0"/>
                        </a:spcBef>
                        <a:spcAft>
                          <a:spcPts val="0"/>
                        </a:spcAft>
                        <a:buNone/>
                      </a:pPr>
                      <a:r>
                        <a:rPr lang="en-US" sz="1000"/>
                        <a:t>Indus Automation</a:t>
                      </a:r>
                      <a:endParaRPr sz="1000"/>
                    </a:p>
                  </a:txBody>
                  <a:tcPr marL="91425" marR="91425" marT="91425" marB="91425"/>
                </a:tc>
                <a:tc>
                  <a:txBody>
                    <a:bodyPr/>
                    <a:lstStyle/>
                    <a:p>
                      <a:pPr marL="0" lvl="0" indent="0" algn="ctr" rtl="0">
                        <a:spcBef>
                          <a:spcPts val="0"/>
                        </a:spcBef>
                        <a:spcAft>
                          <a:spcPts val="0"/>
                        </a:spcAft>
                        <a:buNone/>
                      </a:pPr>
                      <a:r>
                        <a:rPr lang="en-US" sz="1000"/>
                        <a:t>2</a:t>
                      </a:r>
                      <a:endParaRPr sz="1000"/>
                    </a:p>
                  </a:txBody>
                  <a:tcPr marL="91425" marR="91425" marT="91425" marB="91425"/>
                </a:tc>
                <a:extLst>
                  <a:ext uri="{0D108BD9-81ED-4DB2-BD59-A6C34878D82A}">
                    <a16:rowId xmlns:a16="http://schemas.microsoft.com/office/drawing/2014/main" val="10003"/>
                  </a:ext>
                </a:extLst>
              </a:tr>
              <a:tr h="316500">
                <a:tc>
                  <a:txBody>
                    <a:bodyPr/>
                    <a:lstStyle/>
                    <a:p>
                      <a:pPr marL="0" lvl="0" indent="0" algn="ctr" rtl="0">
                        <a:spcBef>
                          <a:spcPts val="0"/>
                        </a:spcBef>
                        <a:spcAft>
                          <a:spcPts val="0"/>
                        </a:spcAft>
                        <a:buNone/>
                      </a:pPr>
                      <a:r>
                        <a:rPr lang="en-US" sz="1000"/>
                        <a:t>3</a:t>
                      </a:r>
                      <a:endParaRPr sz="1000"/>
                    </a:p>
                  </a:txBody>
                  <a:tcPr marL="91425" marR="91425" marT="91425" marB="91425"/>
                </a:tc>
                <a:tc>
                  <a:txBody>
                    <a:bodyPr/>
                    <a:lstStyle/>
                    <a:p>
                      <a:pPr marL="0" lvl="0" indent="0" algn="ctr" rtl="0">
                        <a:spcBef>
                          <a:spcPts val="0"/>
                        </a:spcBef>
                        <a:spcAft>
                          <a:spcPts val="0"/>
                        </a:spcAft>
                        <a:buNone/>
                      </a:pPr>
                      <a:r>
                        <a:rPr lang="en-US" sz="1000"/>
                        <a:t>Plunger (Linear Solenoid LHP035)</a:t>
                      </a:r>
                      <a:endParaRPr sz="1000"/>
                    </a:p>
                  </a:txBody>
                  <a:tcPr marL="91425" marR="91425" marT="91425" marB="91425"/>
                </a:tc>
                <a:tc>
                  <a:txBody>
                    <a:bodyPr/>
                    <a:lstStyle/>
                    <a:p>
                      <a:pPr marL="0" lvl="0" indent="0" algn="ctr" rtl="0">
                        <a:spcBef>
                          <a:spcPts val="0"/>
                        </a:spcBef>
                        <a:spcAft>
                          <a:spcPts val="0"/>
                        </a:spcAft>
                        <a:buNone/>
                      </a:pPr>
                      <a:r>
                        <a:rPr lang="en-US" sz="1000"/>
                        <a:t>Kendrion</a:t>
                      </a:r>
                      <a:endParaRPr sz="1000"/>
                    </a:p>
                  </a:txBody>
                  <a:tcPr marL="91425" marR="91425" marT="91425" marB="91425"/>
                </a:tc>
                <a:tc>
                  <a:txBody>
                    <a:bodyPr/>
                    <a:lstStyle/>
                    <a:p>
                      <a:pPr marL="0" lvl="0" indent="0" algn="ctr" rtl="0">
                        <a:spcBef>
                          <a:spcPts val="0"/>
                        </a:spcBef>
                        <a:spcAft>
                          <a:spcPts val="0"/>
                        </a:spcAft>
                        <a:buNone/>
                      </a:pPr>
                      <a:r>
                        <a:rPr lang="en-US" sz="1000"/>
                        <a:t>1</a:t>
                      </a:r>
                      <a:endParaRPr sz="1000"/>
                    </a:p>
                  </a:txBody>
                  <a:tcPr marL="91425" marR="91425" marT="91425" marB="91425"/>
                </a:tc>
                <a:extLst>
                  <a:ext uri="{0D108BD9-81ED-4DB2-BD59-A6C34878D82A}">
                    <a16:rowId xmlns:a16="http://schemas.microsoft.com/office/drawing/2014/main" val="10004"/>
                  </a:ext>
                </a:extLst>
              </a:tr>
              <a:tr h="316500">
                <a:tc gridSpan="4">
                  <a:txBody>
                    <a:bodyPr/>
                    <a:lstStyle/>
                    <a:p>
                      <a:pPr marL="0" lvl="0" indent="0" algn="ctr" rtl="0">
                        <a:spcBef>
                          <a:spcPts val="0"/>
                        </a:spcBef>
                        <a:spcAft>
                          <a:spcPts val="0"/>
                        </a:spcAft>
                        <a:buNone/>
                      </a:pPr>
                      <a:r>
                        <a:rPr lang="en-US" sz="1000"/>
                        <a:t>In-House Components</a:t>
                      </a:r>
                      <a:endParaRPr sz="100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16500">
                <a:tc>
                  <a:txBody>
                    <a:bodyPr/>
                    <a:lstStyle/>
                    <a:p>
                      <a:pPr marL="0" lvl="0" indent="0" algn="ctr" rtl="0">
                        <a:spcBef>
                          <a:spcPts val="0"/>
                        </a:spcBef>
                        <a:spcAft>
                          <a:spcPts val="0"/>
                        </a:spcAft>
                        <a:buNone/>
                      </a:pPr>
                      <a:r>
                        <a:rPr lang="en-US" sz="1000"/>
                        <a:t>Sl. No</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000"/>
                        <a:t>Component</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Material</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No. Required</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16500">
                <a:tc>
                  <a:txBody>
                    <a:bodyPr/>
                    <a:lstStyle/>
                    <a:p>
                      <a:pPr marL="0" lvl="0" indent="0" algn="ctr" rtl="0">
                        <a:spcBef>
                          <a:spcPts val="0"/>
                        </a:spcBef>
                        <a:spcAft>
                          <a:spcPts val="0"/>
                        </a:spcAft>
                        <a:buNone/>
                      </a:pPr>
                      <a:r>
                        <a:rPr lang="en-US" sz="1000"/>
                        <a:t>4</a:t>
                      </a:r>
                      <a:endParaRPr sz="1000"/>
                    </a:p>
                  </a:txBody>
                  <a:tcPr marL="91425" marR="91425" marT="91425" marB="91425"/>
                </a:tc>
                <a:tc>
                  <a:txBody>
                    <a:bodyPr/>
                    <a:lstStyle/>
                    <a:p>
                      <a:pPr marL="0" lvl="0" indent="0" algn="ctr" rtl="0">
                        <a:spcBef>
                          <a:spcPts val="0"/>
                        </a:spcBef>
                        <a:spcAft>
                          <a:spcPts val="0"/>
                        </a:spcAft>
                        <a:buNone/>
                      </a:pPr>
                      <a:r>
                        <a:rPr lang="en-US" sz="1000"/>
                        <a:t>Aerodynamic Fairing</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Fibreglass </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1</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16500">
                <a:tc>
                  <a:txBody>
                    <a:bodyPr/>
                    <a:lstStyle/>
                    <a:p>
                      <a:pPr marL="0" lvl="0" indent="0" algn="ctr" rtl="0">
                        <a:spcBef>
                          <a:spcPts val="0"/>
                        </a:spcBef>
                        <a:spcAft>
                          <a:spcPts val="0"/>
                        </a:spcAft>
                        <a:buNone/>
                      </a:pPr>
                      <a:r>
                        <a:rPr lang="en-US" sz="1000"/>
                        <a:t>5</a:t>
                      </a:r>
                      <a:endParaRPr sz="1000"/>
                    </a:p>
                  </a:txBody>
                  <a:tcPr marL="91425" marR="91425" marT="91425" marB="91425"/>
                </a:tc>
                <a:tc>
                  <a:txBody>
                    <a:bodyPr/>
                    <a:lstStyle/>
                    <a:p>
                      <a:pPr marL="0" lvl="0" indent="0" algn="ctr" rtl="0">
                        <a:spcBef>
                          <a:spcPts val="0"/>
                        </a:spcBef>
                        <a:spcAft>
                          <a:spcPts val="0"/>
                        </a:spcAft>
                        <a:buNone/>
                      </a:pPr>
                      <a:r>
                        <a:rPr lang="en-US" sz="1000"/>
                        <a:t>Main Structural Member</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Aluminium 7074 T6</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1</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16500">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r>
                        <a:rPr lang="en-US" sz="1000" dirty="0"/>
                        <a:t>Rail Guides</a:t>
                      </a:r>
                      <a:endParaRPr sz="1000"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Aluminium 2024 T3</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2</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16500">
                <a:tc>
                  <a:txBody>
                    <a:bodyPr/>
                    <a:lstStyle/>
                    <a:p>
                      <a:pPr marL="0" lvl="0" indent="0" algn="ctr" rtl="0">
                        <a:spcBef>
                          <a:spcPts val="0"/>
                        </a:spcBef>
                        <a:spcAft>
                          <a:spcPts val="0"/>
                        </a:spcAft>
                        <a:buNone/>
                      </a:pPr>
                      <a:r>
                        <a:rPr lang="en-US" sz="1000"/>
                        <a:t>7</a:t>
                      </a:r>
                      <a:endParaRPr sz="1000"/>
                    </a:p>
                  </a:txBody>
                  <a:tcPr marL="91425" marR="91425" marT="91425" marB="91425"/>
                </a:tc>
                <a:tc>
                  <a:txBody>
                    <a:bodyPr/>
                    <a:lstStyle/>
                    <a:p>
                      <a:pPr marL="0" lvl="0" indent="0" algn="ctr" rtl="0">
                        <a:spcBef>
                          <a:spcPts val="0"/>
                        </a:spcBef>
                        <a:spcAft>
                          <a:spcPts val="0"/>
                        </a:spcAft>
                        <a:buNone/>
                      </a:pPr>
                      <a:r>
                        <a:rPr lang="en-US" sz="1000"/>
                        <a:t>Latch Couple</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SS-316, Fibreglass</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2</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16500">
                <a:tc>
                  <a:txBody>
                    <a:bodyPr/>
                    <a:lstStyle/>
                    <a:p>
                      <a:pPr marL="0" lvl="0" indent="0" algn="ctr" rtl="0">
                        <a:spcBef>
                          <a:spcPts val="0"/>
                        </a:spcBef>
                        <a:spcAft>
                          <a:spcPts val="0"/>
                        </a:spcAft>
                        <a:buNone/>
                      </a:pPr>
                      <a:r>
                        <a:rPr lang="en-US" sz="1000"/>
                        <a:t>8</a:t>
                      </a:r>
                      <a:endParaRPr sz="1000"/>
                    </a:p>
                  </a:txBody>
                  <a:tcPr marL="91425" marR="91425" marT="91425" marB="91425"/>
                </a:tc>
                <a:tc>
                  <a:txBody>
                    <a:bodyPr/>
                    <a:lstStyle/>
                    <a:p>
                      <a:pPr marL="0" lvl="0" indent="0" algn="ctr" rtl="0">
                        <a:spcBef>
                          <a:spcPts val="0"/>
                        </a:spcBef>
                        <a:spcAft>
                          <a:spcPts val="0"/>
                        </a:spcAft>
                        <a:buNone/>
                      </a:pPr>
                      <a:r>
                        <a:rPr lang="en-US" sz="1000"/>
                        <a:t>Latch Assembly Mount </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Fibreglass</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2</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316500">
                <a:tc>
                  <a:txBody>
                    <a:bodyPr/>
                    <a:lstStyle/>
                    <a:p>
                      <a:pPr marL="0" lvl="0" indent="0" algn="ctr" rtl="0">
                        <a:spcBef>
                          <a:spcPts val="0"/>
                        </a:spcBef>
                        <a:spcAft>
                          <a:spcPts val="0"/>
                        </a:spcAft>
                        <a:buNone/>
                      </a:pPr>
                      <a:r>
                        <a:rPr lang="en-US" sz="1000"/>
                        <a:t>9</a:t>
                      </a:r>
                      <a:endParaRPr sz="1000"/>
                    </a:p>
                  </a:txBody>
                  <a:tcPr marL="91425" marR="91425" marT="91425" marB="91425"/>
                </a:tc>
                <a:tc>
                  <a:txBody>
                    <a:bodyPr/>
                    <a:lstStyle/>
                    <a:p>
                      <a:pPr marL="0" lvl="0" indent="0" algn="ctr" rtl="0">
                        <a:spcBef>
                          <a:spcPts val="0"/>
                        </a:spcBef>
                        <a:spcAft>
                          <a:spcPts val="0"/>
                        </a:spcAft>
                        <a:buNone/>
                      </a:pPr>
                      <a:r>
                        <a:rPr lang="en-US" sz="1000"/>
                        <a:t>M4x0.5 Bolt (13 mm)</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Carbon Steel, Black Oxide Coating</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18</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316500">
                <a:tc>
                  <a:txBody>
                    <a:bodyPr/>
                    <a:lstStyle/>
                    <a:p>
                      <a:pPr marL="0" lvl="0" indent="0" algn="ctr" rtl="0">
                        <a:spcBef>
                          <a:spcPts val="0"/>
                        </a:spcBef>
                        <a:spcAft>
                          <a:spcPts val="0"/>
                        </a:spcAft>
                        <a:buNone/>
                      </a:pPr>
                      <a:r>
                        <a:rPr lang="en-US" sz="1000"/>
                        <a:t>10</a:t>
                      </a:r>
                      <a:endParaRPr sz="1000"/>
                    </a:p>
                  </a:txBody>
                  <a:tcPr marL="91425" marR="91425" marT="91425" marB="91425"/>
                </a:tc>
                <a:tc>
                  <a:txBody>
                    <a:bodyPr/>
                    <a:lstStyle/>
                    <a:p>
                      <a:pPr marL="0" lvl="0" indent="0" algn="ctr" rtl="0">
                        <a:spcBef>
                          <a:spcPts val="0"/>
                        </a:spcBef>
                        <a:spcAft>
                          <a:spcPts val="0"/>
                        </a:spcAft>
                        <a:buNone/>
                      </a:pPr>
                      <a:r>
                        <a:rPr lang="en-US" sz="1000"/>
                        <a:t>M5x0.5 Bolt (12 mm)</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Carbon Steel, Black Oxide Coating</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5</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r h="316500">
                <a:tc>
                  <a:txBody>
                    <a:bodyPr/>
                    <a:lstStyle/>
                    <a:p>
                      <a:pPr marL="0" lvl="0" indent="0" algn="ctr" rtl="0">
                        <a:spcBef>
                          <a:spcPts val="0"/>
                        </a:spcBef>
                        <a:spcAft>
                          <a:spcPts val="0"/>
                        </a:spcAft>
                        <a:buNone/>
                      </a:pPr>
                      <a:r>
                        <a:rPr lang="en-US" sz="1000"/>
                        <a:t>11</a:t>
                      </a:r>
                      <a:endParaRPr sz="1000"/>
                    </a:p>
                  </a:txBody>
                  <a:tcPr marL="91425" marR="91425" marT="91425" marB="91425"/>
                </a:tc>
                <a:tc>
                  <a:txBody>
                    <a:bodyPr/>
                    <a:lstStyle/>
                    <a:p>
                      <a:pPr marL="0" lvl="0" indent="0" algn="ctr" rtl="0">
                        <a:spcBef>
                          <a:spcPts val="0"/>
                        </a:spcBef>
                        <a:spcAft>
                          <a:spcPts val="0"/>
                        </a:spcAft>
                        <a:buNone/>
                      </a:pPr>
                      <a:r>
                        <a:rPr lang="en-US" sz="1000"/>
                        <a:t>M6x0.75 Bolt (8 mm)</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Carbon Steel, Black Oxide Coating</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28</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4"/>
                  </a:ext>
                </a:extLst>
              </a:tr>
              <a:tr h="316500">
                <a:tc>
                  <a:txBody>
                    <a:bodyPr/>
                    <a:lstStyle/>
                    <a:p>
                      <a:pPr marL="0" lvl="0" indent="0" algn="ctr" rtl="0">
                        <a:spcBef>
                          <a:spcPts val="0"/>
                        </a:spcBef>
                        <a:spcAft>
                          <a:spcPts val="0"/>
                        </a:spcAft>
                        <a:buNone/>
                      </a:pPr>
                      <a:r>
                        <a:rPr lang="en-US" sz="1000"/>
                        <a:t>12</a:t>
                      </a:r>
                      <a:endParaRPr sz="1000"/>
                    </a:p>
                  </a:txBody>
                  <a:tcPr marL="91425" marR="91425" marT="91425" marB="91425"/>
                </a:tc>
                <a:tc>
                  <a:txBody>
                    <a:bodyPr/>
                    <a:lstStyle/>
                    <a:p>
                      <a:pPr marL="0" lvl="0" indent="0" algn="ctr" rtl="0">
                        <a:spcBef>
                          <a:spcPts val="0"/>
                        </a:spcBef>
                        <a:spcAft>
                          <a:spcPts val="0"/>
                        </a:spcAft>
                        <a:buNone/>
                      </a:pPr>
                      <a:r>
                        <a:rPr lang="en-US" sz="1000"/>
                        <a:t>M6x0.75 Bolt (20 mm)</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rPr>
                        <a:t>Carbon Steel, Black Oxide Coating</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000"/>
                        <a:t>23</a:t>
                      </a:r>
                      <a:endParaRPr sz="1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5"/>
                  </a:ext>
                </a:extLst>
              </a:tr>
              <a:tr h="484350">
                <a:tc>
                  <a:txBody>
                    <a:bodyPr/>
                    <a:lstStyle/>
                    <a:p>
                      <a:pPr marL="0" lvl="0" indent="0" algn="ctr" rtl="0">
                        <a:spcBef>
                          <a:spcPts val="0"/>
                        </a:spcBef>
                        <a:spcAft>
                          <a:spcPts val="1000"/>
                        </a:spcAft>
                        <a:buNone/>
                      </a:pPr>
                      <a:r>
                        <a:rPr lang="en-US" sz="1000"/>
                        <a:t>13</a:t>
                      </a:r>
                      <a:endParaRPr sz="1000"/>
                    </a:p>
                  </a:txBody>
                  <a:tcPr marL="91425" marR="91425" marT="91425" marB="91425"/>
                </a:tc>
                <a:tc>
                  <a:txBody>
                    <a:bodyPr/>
                    <a:lstStyle/>
                    <a:p>
                      <a:pPr marL="0" lvl="0" indent="0" algn="ctr" rtl="0">
                        <a:spcBef>
                          <a:spcPts val="0"/>
                        </a:spcBef>
                        <a:spcAft>
                          <a:spcPts val="1000"/>
                        </a:spcAft>
                        <a:buNone/>
                      </a:pPr>
                      <a:r>
                        <a:rPr lang="en-US" sz="1000"/>
                        <a:t>Washer, 1mm Thickness</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1000"/>
                        </a:spcAft>
                        <a:buNone/>
                      </a:pPr>
                      <a:r>
                        <a:rPr lang="en-US" sz="1000">
                          <a:solidFill>
                            <a:schemeClr val="dk1"/>
                          </a:solidFill>
                        </a:rPr>
                        <a:t>Carbon Steel, Black Oxide Coating</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1000"/>
                        </a:spcAft>
                        <a:buNone/>
                      </a:pPr>
                      <a:r>
                        <a:rPr lang="en-US" sz="1000" dirty="0"/>
                        <a:t>74</a:t>
                      </a:r>
                      <a:endParaRPr sz="10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1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Main Structural Member</a:t>
            </a:r>
            <a:endParaRPr dirty="0"/>
          </a:p>
        </p:txBody>
      </p:sp>
      <p:pic>
        <p:nvPicPr>
          <p:cNvPr id="296" name="Google Shape;296;p38"/>
          <p:cNvPicPr preferRelativeResize="0"/>
          <p:nvPr/>
        </p:nvPicPr>
        <p:blipFill>
          <a:blip r:embed="rId3">
            <a:alphaModFix/>
          </a:blip>
          <a:stretch>
            <a:fillRect/>
          </a:stretch>
        </p:blipFill>
        <p:spPr>
          <a:xfrm>
            <a:off x="685338" y="953056"/>
            <a:ext cx="10821313" cy="57338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Latching Actuator (COTS Component)</a:t>
            </a:r>
            <a:endParaRPr dirty="0"/>
          </a:p>
        </p:txBody>
      </p:sp>
      <p:pic>
        <p:nvPicPr>
          <p:cNvPr id="302" name="Google Shape;302;p39"/>
          <p:cNvPicPr preferRelativeResize="0"/>
          <p:nvPr/>
        </p:nvPicPr>
        <p:blipFill>
          <a:blip r:embed="rId3">
            <a:alphaModFix/>
          </a:blip>
          <a:stretch>
            <a:fillRect/>
          </a:stretch>
        </p:blipFill>
        <p:spPr>
          <a:xfrm>
            <a:off x="7673975" y="1469275"/>
            <a:ext cx="4313550" cy="3523625"/>
          </a:xfrm>
          <a:prstGeom prst="rect">
            <a:avLst/>
          </a:prstGeom>
          <a:noFill/>
          <a:ln>
            <a:noFill/>
          </a:ln>
        </p:spPr>
      </p:pic>
      <p:pic>
        <p:nvPicPr>
          <p:cNvPr id="303" name="Google Shape;303;p39"/>
          <p:cNvPicPr preferRelativeResize="0"/>
          <p:nvPr/>
        </p:nvPicPr>
        <p:blipFill>
          <a:blip r:embed="rId4">
            <a:alphaModFix/>
          </a:blip>
          <a:stretch>
            <a:fillRect/>
          </a:stretch>
        </p:blipFill>
        <p:spPr>
          <a:xfrm>
            <a:off x="208525" y="1469275"/>
            <a:ext cx="7372300" cy="3797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Latch Couple</a:t>
            </a:r>
            <a:endParaRPr dirty="0"/>
          </a:p>
        </p:txBody>
      </p:sp>
      <p:pic>
        <p:nvPicPr>
          <p:cNvPr id="309" name="Google Shape;309;p40"/>
          <p:cNvPicPr preferRelativeResize="0"/>
          <p:nvPr/>
        </p:nvPicPr>
        <p:blipFill>
          <a:blip r:embed="rId3">
            <a:alphaModFix/>
          </a:blip>
          <a:stretch>
            <a:fillRect/>
          </a:stretch>
        </p:blipFill>
        <p:spPr>
          <a:xfrm>
            <a:off x="2147238" y="962431"/>
            <a:ext cx="7915076" cy="57338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Latching Actuator Assembly</a:t>
            </a:r>
            <a:endParaRPr dirty="0"/>
          </a:p>
        </p:txBody>
      </p:sp>
      <p:pic>
        <p:nvPicPr>
          <p:cNvPr id="315" name="Google Shape;315;p41"/>
          <p:cNvPicPr preferRelativeResize="0"/>
          <p:nvPr/>
        </p:nvPicPr>
        <p:blipFill>
          <a:blip r:embed="rId3">
            <a:alphaModFix/>
          </a:blip>
          <a:stretch>
            <a:fillRect/>
          </a:stretch>
        </p:blipFill>
        <p:spPr>
          <a:xfrm>
            <a:off x="395288" y="953056"/>
            <a:ext cx="11401425" cy="5724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504429" y="1595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Proximity Sensor Mount</a:t>
            </a:r>
            <a:endParaRPr dirty="0"/>
          </a:p>
        </p:txBody>
      </p:sp>
      <p:sp>
        <p:nvSpPr>
          <p:cNvPr id="321" name="Google Shape;321;p42"/>
          <p:cNvSpPr txBox="1"/>
          <p:nvPr/>
        </p:nvSpPr>
        <p:spPr>
          <a:xfrm>
            <a:off x="186300" y="4437900"/>
            <a:ext cx="340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3F3F3F"/>
                </a:solidFill>
                <a:latin typeface="Times New Roman"/>
                <a:ea typeface="Times New Roman"/>
                <a:cs typeface="Times New Roman"/>
                <a:sym typeface="Times New Roman"/>
              </a:rPr>
              <a:t>Indus Automation PRT30-15DC</a:t>
            </a:r>
            <a:endParaRPr sz="1800">
              <a:solidFill>
                <a:srgbClr val="3F3F3F"/>
              </a:solidFill>
              <a:latin typeface="Times New Roman"/>
              <a:ea typeface="Times New Roman"/>
              <a:cs typeface="Times New Roman"/>
              <a:sym typeface="Times New Roman"/>
            </a:endParaRPr>
          </a:p>
        </p:txBody>
      </p:sp>
      <p:pic>
        <p:nvPicPr>
          <p:cNvPr id="322" name="Google Shape;322;p42"/>
          <p:cNvPicPr preferRelativeResize="0"/>
          <p:nvPr/>
        </p:nvPicPr>
        <p:blipFill>
          <a:blip r:embed="rId3">
            <a:alphaModFix/>
          </a:blip>
          <a:stretch>
            <a:fillRect/>
          </a:stretch>
        </p:blipFill>
        <p:spPr>
          <a:xfrm>
            <a:off x="3358300" y="1618600"/>
            <a:ext cx="8425223" cy="4093817"/>
          </a:xfrm>
          <a:prstGeom prst="rect">
            <a:avLst/>
          </a:prstGeom>
          <a:noFill/>
          <a:ln>
            <a:noFill/>
          </a:ln>
        </p:spPr>
      </p:pic>
      <p:sp>
        <p:nvSpPr>
          <p:cNvPr id="323" name="Google Shape;323;p42"/>
          <p:cNvSpPr txBox="1"/>
          <p:nvPr/>
        </p:nvSpPr>
        <p:spPr>
          <a:xfrm>
            <a:off x="9178300" y="5379750"/>
            <a:ext cx="21801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F3F3F"/>
                </a:solidFill>
                <a:latin typeface="Lexend"/>
                <a:ea typeface="Lexend"/>
                <a:cs typeface="Lexend"/>
                <a:sym typeface="Lexend"/>
              </a:rPr>
              <a:t>ISOMETRIC VIEW</a:t>
            </a:r>
            <a:endParaRPr sz="1600" b="1">
              <a:solidFill>
                <a:srgbClr val="3F3F3F"/>
              </a:solidFill>
              <a:latin typeface="Lexend"/>
              <a:ea typeface="Lexend"/>
              <a:cs typeface="Lexend"/>
              <a:sym typeface="Lexend"/>
            </a:endParaRPr>
          </a:p>
        </p:txBody>
      </p:sp>
      <p:sp>
        <p:nvSpPr>
          <p:cNvPr id="324" name="Google Shape;324;p42"/>
          <p:cNvSpPr txBox="1"/>
          <p:nvPr/>
        </p:nvSpPr>
        <p:spPr>
          <a:xfrm>
            <a:off x="9889375" y="3966975"/>
            <a:ext cx="15906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F3F3F"/>
                </a:solidFill>
                <a:latin typeface="Lexend"/>
                <a:ea typeface="Lexend"/>
                <a:cs typeface="Lexend"/>
                <a:sym typeface="Lexend"/>
              </a:rPr>
              <a:t>SIDE VIEW</a:t>
            </a:r>
            <a:endParaRPr sz="1600" b="1">
              <a:solidFill>
                <a:srgbClr val="3F3F3F"/>
              </a:solidFill>
              <a:latin typeface="Lexend"/>
              <a:ea typeface="Lexend"/>
              <a:cs typeface="Lexend"/>
              <a:sym typeface="Lexend"/>
            </a:endParaRPr>
          </a:p>
        </p:txBody>
      </p:sp>
      <p:sp>
        <p:nvSpPr>
          <p:cNvPr id="325" name="Google Shape;325;p42"/>
          <p:cNvSpPr txBox="1"/>
          <p:nvPr/>
        </p:nvSpPr>
        <p:spPr>
          <a:xfrm>
            <a:off x="4238300" y="3966975"/>
            <a:ext cx="16560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3F3F3F"/>
                </a:solidFill>
                <a:latin typeface="Lexend"/>
                <a:ea typeface="Lexend"/>
                <a:cs typeface="Lexend"/>
                <a:sym typeface="Lexend"/>
              </a:rPr>
              <a:t>FRONT VIEW</a:t>
            </a:r>
            <a:endParaRPr sz="1600" b="1">
              <a:solidFill>
                <a:srgbClr val="3F3F3F"/>
              </a:solidFill>
              <a:latin typeface="Lexend"/>
              <a:ea typeface="Lexend"/>
              <a:cs typeface="Lexend"/>
              <a:sym typeface="Lexend"/>
            </a:endParaRPr>
          </a:p>
        </p:txBody>
      </p:sp>
      <p:pic>
        <p:nvPicPr>
          <p:cNvPr id="326" name="Google Shape;326;p42"/>
          <p:cNvPicPr preferRelativeResize="0"/>
          <p:nvPr/>
        </p:nvPicPr>
        <p:blipFill>
          <a:blip r:embed="rId4">
            <a:alphaModFix/>
          </a:blip>
          <a:stretch>
            <a:fillRect/>
          </a:stretch>
        </p:blipFill>
        <p:spPr>
          <a:xfrm>
            <a:off x="186300" y="2554681"/>
            <a:ext cx="3053500" cy="18832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Design Overview - 8D8 Connector</a:t>
            </a:r>
            <a:endParaRPr dirty="0"/>
          </a:p>
        </p:txBody>
      </p:sp>
      <p:pic>
        <p:nvPicPr>
          <p:cNvPr id="332" name="Google Shape;332;p43"/>
          <p:cNvPicPr preferRelativeResize="0"/>
          <p:nvPr/>
        </p:nvPicPr>
        <p:blipFill>
          <a:blip r:embed="rId3">
            <a:alphaModFix/>
          </a:blip>
          <a:stretch>
            <a:fillRect/>
          </a:stretch>
        </p:blipFill>
        <p:spPr>
          <a:xfrm>
            <a:off x="1295463" y="925006"/>
            <a:ext cx="9618622" cy="57338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Design Overview - Plunger</a:t>
            </a:r>
            <a:endParaRPr dirty="0"/>
          </a:p>
        </p:txBody>
      </p:sp>
      <p:sp>
        <p:nvSpPr>
          <p:cNvPr id="339" name="Google Shape;339;p44"/>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38</a:t>
            </a:fld>
            <a:endParaRPr/>
          </a:p>
        </p:txBody>
      </p:sp>
      <p:pic>
        <p:nvPicPr>
          <p:cNvPr id="340" name="Google Shape;340;p44"/>
          <p:cNvPicPr preferRelativeResize="0"/>
          <p:nvPr/>
        </p:nvPicPr>
        <p:blipFill>
          <a:blip r:embed="rId3">
            <a:alphaModFix/>
          </a:blip>
          <a:stretch>
            <a:fillRect/>
          </a:stretch>
        </p:blipFill>
        <p:spPr>
          <a:xfrm>
            <a:off x="494113" y="971781"/>
            <a:ext cx="11203766" cy="54530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Design Overview - Rail Guide</a:t>
            </a:r>
            <a:endParaRPr dirty="0"/>
          </a:p>
        </p:txBody>
      </p:sp>
      <p:sp>
        <p:nvSpPr>
          <p:cNvPr id="347" name="Google Shape;347;p4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39</a:t>
            </a:fld>
            <a:endParaRPr/>
          </a:p>
        </p:txBody>
      </p:sp>
      <p:pic>
        <p:nvPicPr>
          <p:cNvPr id="348" name="Google Shape;348;p45"/>
          <p:cNvPicPr preferRelativeResize="0"/>
          <p:nvPr/>
        </p:nvPicPr>
        <p:blipFill>
          <a:blip r:embed="rId3">
            <a:alphaModFix/>
          </a:blip>
          <a:stretch>
            <a:fillRect/>
          </a:stretch>
        </p:blipFill>
        <p:spPr>
          <a:xfrm>
            <a:off x="2004263" y="962425"/>
            <a:ext cx="8201025" cy="567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Project Objective</a:t>
            </a:r>
            <a:endParaRPr/>
          </a:p>
        </p:txBody>
      </p:sp>
      <p:sp>
        <p:nvSpPr>
          <p:cNvPr id="78" name="Google Shape;78;p10"/>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4</a:t>
            </a:fld>
            <a:endParaRPr sz="900" b="0" i="0" u="none" strike="noStrike" cap="none">
              <a:solidFill>
                <a:srgbClr val="4F4F4F"/>
              </a:solidFill>
              <a:latin typeface="Arial"/>
              <a:ea typeface="Arial"/>
              <a:cs typeface="Arial"/>
              <a:sym typeface="Arial"/>
            </a:endParaRPr>
          </a:p>
        </p:txBody>
      </p:sp>
      <p:sp>
        <p:nvSpPr>
          <p:cNvPr id="79" name="Google Shape;79;p10"/>
          <p:cNvSpPr txBox="1"/>
          <p:nvPr/>
        </p:nvSpPr>
        <p:spPr>
          <a:xfrm>
            <a:off x="392900" y="1053700"/>
            <a:ext cx="11279100" cy="5298900"/>
          </a:xfrm>
          <a:prstGeom prst="rect">
            <a:avLst/>
          </a:prstGeom>
          <a:noFill/>
          <a:ln>
            <a:noFill/>
          </a:ln>
        </p:spPr>
        <p:txBody>
          <a:bodyPr spcFirstLastPara="1" wrap="square" lIns="91425" tIns="91425" rIns="91425" bIns="91425" anchor="t" anchorCtr="0">
            <a:noAutofit/>
          </a:bodyPr>
          <a:lstStyle/>
          <a:p>
            <a:pPr marL="457200" lvl="0" indent="-374650" algn="l" rtl="0">
              <a:lnSpc>
                <a:spcPct val="115000"/>
              </a:lnSpc>
              <a:spcBef>
                <a:spcPts val="1200"/>
              </a:spcBef>
              <a:spcAft>
                <a:spcPts val="0"/>
              </a:spcAft>
              <a:buClr>
                <a:schemeClr val="dk1"/>
              </a:buClr>
              <a:buSzPts val="2300"/>
              <a:buChar char="●"/>
            </a:pPr>
            <a:r>
              <a:rPr lang="en-US" sz="2300">
                <a:solidFill>
                  <a:schemeClr val="dk1"/>
                </a:solidFill>
              </a:rPr>
              <a:t>Create a robust, modular, and aerodynamically optimized hardpoint to enhance the MALE UAV’s capability to carry and deploy diverse payloads.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Establish a unified understanding of the project’s objectives, scope, and architecture among stakeholders.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Guide the development process with specific system requirements and safety assessments, adhering to SAE ARP4745A guidelines.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Address functional requirements including customer, operational, performance, and interface needs.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Mitigate risks, assure quality, ensure regulatory compliance, and provide a basis for thorough testing and validation.</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Achieve a structured, efficient, and successful project execution.</a:t>
            </a:r>
            <a:endParaRPr sz="2300">
              <a:solidFill>
                <a:schemeClr val="dk1"/>
              </a:solidFill>
            </a:endParaRPr>
          </a:p>
          <a:p>
            <a:pPr marL="0" lvl="0" indent="0" algn="l" rtl="0">
              <a:spcBef>
                <a:spcPts val="1200"/>
              </a:spcBef>
              <a:spcAft>
                <a:spcPts val="0"/>
              </a:spcAft>
              <a:buNone/>
            </a:pPr>
            <a:endParaRPr sz="2300" b="1">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Design Overview</a:t>
            </a:r>
            <a:endParaRPr/>
          </a:p>
        </p:txBody>
      </p:sp>
      <p:sp>
        <p:nvSpPr>
          <p:cNvPr id="355" name="Google Shape;355;p4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40</a:t>
            </a:fld>
            <a:endParaRPr/>
          </a:p>
        </p:txBody>
      </p:sp>
      <p:pic>
        <p:nvPicPr>
          <p:cNvPr id="356" name="Google Shape;356;p46"/>
          <p:cNvPicPr preferRelativeResize="0"/>
          <p:nvPr/>
        </p:nvPicPr>
        <p:blipFill>
          <a:blip r:embed="rId3">
            <a:alphaModFix/>
          </a:blip>
          <a:stretch>
            <a:fillRect/>
          </a:stretch>
        </p:blipFill>
        <p:spPr>
          <a:xfrm>
            <a:off x="772864" y="1036699"/>
            <a:ext cx="10663821" cy="5474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Production (1/3)</a:t>
            </a:r>
            <a:endParaRPr/>
          </a:p>
        </p:txBody>
      </p:sp>
      <p:sp>
        <p:nvSpPr>
          <p:cNvPr id="363" name="Google Shape;363;p47"/>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41</a:t>
            </a:fld>
            <a:endParaRPr/>
          </a:p>
        </p:txBody>
      </p:sp>
      <p:sp>
        <p:nvSpPr>
          <p:cNvPr id="364" name="Google Shape;364;p47"/>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457200" lvl="0" indent="-331470" algn="l" rtl="0">
              <a:spcBef>
                <a:spcPts val="540"/>
              </a:spcBef>
              <a:spcAft>
                <a:spcPts val="0"/>
              </a:spcAft>
              <a:buSzPts val="1620"/>
              <a:buAutoNum type="arabicPeriod"/>
            </a:pPr>
            <a:r>
              <a:rPr lang="en-US" b="1"/>
              <a:t>Aerodynamic Fairing (Composite Material) </a:t>
            </a:r>
            <a:endParaRPr b="1"/>
          </a:p>
          <a:p>
            <a:pPr marL="457200" lvl="0" indent="-306070" algn="l" rtl="0">
              <a:spcBef>
                <a:spcPts val="0"/>
              </a:spcBef>
              <a:spcAft>
                <a:spcPts val="0"/>
              </a:spcAft>
              <a:buSzPts val="1220"/>
              <a:buChar char="●"/>
            </a:pPr>
            <a:r>
              <a:rPr lang="en-US" sz="1600"/>
              <a:t>Design &amp; Tooling: CAD modeling &amp; precision CNC for mold creation</a:t>
            </a:r>
            <a:endParaRPr sz="1600"/>
          </a:p>
          <a:p>
            <a:pPr marL="457200" lvl="0" indent="-306070" algn="l" rtl="0">
              <a:spcBef>
                <a:spcPts val="0"/>
              </a:spcBef>
              <a:spcAft>
                <a:spcPts val="0"/>
              </a:spcAft>
              <a:buSzPts val="1220"/>
              <a:buChar char="●"/>
            </a:pPr>
            <a:r>
              <a:rPr lang="en-US" sz="1600"/>
              <a:t>Composite Layup: Layup of composite materials, prepreg methods for resin infusion</a:t>
            </a:r>
            <a:endParaRPr sz="1600"/>
          </a:p>
          <a:p>
            <a:pPr marL="457200" lvl="0" indent="-306070" algn="l" rtl="0">
              <a:spcBef>
                <a:spcPts val="0"/>
              </a:spcBef>
              <a:spcAft>
                <a:spcPts val="0"/>
              </a:spcAft>
              <a:buSzPts val="1220"/>
              <a:buChar char="●"/>
            </a:pPr>
            <a:r>
              <a:rPr lang="en-US" sz="1600"/>
              <a:t>Curing: Autoclave curing, followed by inspection for defects</a:t>
            </a:r>
            <a:endParaRPr sz="1600"/>
          </a:p>
          <a:p>
            <a:pPr marL="457200" lvl="0" indent="-330200" algn="l" rtl="0">
              <a:spcBef>
                <a:spcPts val="0"/>
              </a:spcBef>
              <a:spcAft>
                <a:spcPts val="0"/>
              </a:spcAft>
              <a:buSzPts val="1600"/>
              <a:buChar char="●"/>
            </a:pPr>
            <a:r>
              <a:rPr lang="en-US" sz="1600"/>
              <a:t>Trimming &amp; Finishing: Trimming to shape using precision tools, surface finishing by sanding &amp; coating</a:t>
            </a:r>
            <a:endParaRPr sz="1600"/>
          </a:p>
          <a:p>
            <a:pPr marL="0" lvl="0" indent="0" algn="l" rtl="0">
              <a:spcBef>
                <a:spcPts val="540"/>
              </a:spcBef>
              <a:spcAft>
                <a:spcPts val="0"/>
              </a:spcAft>
              <a:buNone/>
            </a:pPr>
            <a:endParaRPr sz="1600" b="1"/>
          </a:p>
          <a:p>
            <a:pPr marL="457200" lvl="0" indent="-331470" algn="l" rtl="0">
              <a:spcBef>
                <a:spcPts val="540"/>
              </a:spcBef>
              <a:spcAft>
                <a:spcPts val="0"/>
              </a:spcAft>
              <a:buSzPts val="1620"/>
              <a:buAutoNum type="arabicPeriod"/>
            </a:pPr>
            <a:r>
              <a:rPr lang="en-US" b="1"/>
              <a:t>Main Structural Beam (H-Beam)</a:t>
            </a:r>
            <a:endParaRPr b="1"/>
          </a:p>
          <a:p>
            <a:pPr marL="457200" lvl="0" indent="-330200" algn="l" rtl="0">
              <a:spcBef>
                <a:spcPts val="0"/>
              </a:spcBef>
              <a:spcAft>
                <a:spcPts val="0"/>
              </a:spcAft>
              <a:buSzPts val="1600"/>
              <a:buChar char="●"/>
            </a:pPr>
            <a:r>
              <a:rPr lang="en-US" sz="1600"/>
              <a:t>Material Selection: Aluminium 7075 T6, for strength-to-weight ratio &amp; corrosion resistance</a:t>
            </a:r>
            <a:endParaRPr sz="1600"/>
          </a:p>
          <a:p>
            <a:pPr marL="457200" lvl="0" indent="-330200" algn="l" rtl="0">
              <a:spcBef>
                <a:spcPts val="0"/>
              </a:spcBef>
              <a:spcAft>
                <a:spcPts val="0"/>
              </a:spcAft>
              <a:buSzPts val="1600"/>
              <a:buChar char="●"/>
            </a:pPr>
            <a:r>
              <a:rPr lang="en-US" sz="1600"/>
              <a:t>Extrusion: Produce long continuous &amp; consistent sections; cooling &amp; straightening to remove residual stress</a:t>
            </a:r>
            <a:endParaRPr sz="1600"/>
          </a:p>
          <a:p>
            <a:pPr marL="457200" lvl="0" indent="-330200" algn="l" rtl="0">
              <a:spcBef>
                <a:spcPts val="0"/>
              </a:spcBef>
              <a:spcAft>
                <a:spcPts val="0"/>
              </a:spcAft>
              <a:buSzPts val="1600"/>
              <a:buChar char="●"/>
            </a:pPr>
            <a:r>
              <a:rPr lang="en-US" sz="1600"/>
              <a:t>Heat Treatment: T6 temper to enhance mechanical properties</a:t>
            </a:r>
            <a:endParaRPr sz="1600"/>
          </a:p>
          <a:p>
            <a:pPr marL="457200" lvl="0" indent="-330200" algn="l" rtl="0">
              <a:spcBef>
                <a:spcPts val="0"/>
              </a:spcBef>
              <a:spcAft>
                <a:spcPts val="0"/>
              </a:spcAft>
              <a:buSzPts val="1600"/>
              <a:buChar char="●"/>
            </a:pPr>
            <a:r>
              <a:rPr lang="en-US" sz="1600"/>
              <a:t>Machining: Machined to achieve precise dimensions for attachment points &amp; interfaces</a:t>
            </a:r>
            <a:endParaRPr sz="1600"/>
          </a:p>
          <a:p>
            <a:pPr marL="457200" lvl="0" indent="-330200" algn="l" rtl="0">
              <a:spcBef>
                <a:spcPts val="0"/>
              </a:spcBef>
              <a:spcAft>
                <a:spcPts val="0"/>
              </a:spcAft>
              <a:buSzPts val="1600"/>
              <a:buChar char="●"/>
            </a:pPr>
            <a:r>
              <a:rPr lang="en-US" sz="1600"/>
              <a:t>Finishing: Surface treatments (anodizing) for corrosion resistance </a:t>
            </a:r>
            <a:endParaRPr sz="1600"/>
          </a:p>
          <a:p>
            <a:pPr marL="0" lvl="0" indent="0" algn="l" rtl="0">
              <a:spcBef>
                <a:spcPts val="540"/>
              </a:spcBef>
              <a:spcAft>
                <a:spcPts val="0"/>
              </a:spcAft>
              <a:buNone/>
            </a:pPr>
            <a:endParaRPr sz="1600" b="1"/>
          </a:p>
          <a:p>
            <a:pPr marL="457200" lvl="0" indent="-331470" algn="l" rtl="0">
              <a:spcBef>
                <a:spcPts val="540"/>
              </a:spcBef>
              <a:spcAft>
                <a:spcPts val="0"/>
              </a:spcAft>
              <a:buSzPts val="1620"/>
              <a:buAutoNum type="arabicPeriod"/>
            </a:pPr>
            <a:r>
              <a:rPr lang="en-US" b="1"/>
              <a:t>Latch Assembly </a:t>
            </a:r>
            <a:endParaRPr b="1"/>
          </a:p>
          <a:p>
            <a:pPr marL="457200" lvl="0" indent="-330200" algn="l" rtl="0">
              <a:spcBef>
                <a:spcPts val="0"/>
              </a:spcBef>
              <a:spcAft>
                <a:spcPts val="0"/>
              </a:spcAft>
              <a:buSzPts val="1600"/>
              <a:buChar char="●"/>
            </a:pPr>
            <a:r>
              <a:rPr lang="en-US" sz="1600"/>
              <a:t>Component fabrication of latch and case </a:t>
            </a:r>
            <a:endParaRPr sz="1600"/>
          </a:p>
          <a:p>
            <a:pPr marL="457200" lvl="0" indent="-330200" algn="l" rtl="0">
              <a:spcBef>
                <a:spcPts val="0"/>
              </a:spcBef>
              <a:spcAft>
                <a:spcPts val="0"/>
              </a:spcAft>
              <a:buSzPts val="1600"/>
              <a:buChar char="●"/>
            </a:pPr>
            <a:r>
              <a:rPr lang="en-US" sz="1600"/>
              <a:t>Assembly of latch and case within protective casing </a:t>
            </a:r>
            <a:endParaRPr sz="1600"/>
          </a:p>
          <a:p>
            <a:pPr marL="457200" lvl="0" indent="-330200" algn="l" rtl="0">
              <a:spcBef>
                <a:spcPts val="0"/>
              </a:spcBef>
              <a:spcAft>
                <a:spcPts val="0"/>
              </a:spcAft>
              <a:buSzPts val="1600"/>
              <a:buChar char="●"/>
            </a:pPr>
            <a:r>
              <a:rPr lang="en-US" sz="1600"/>
              <a:t>Testing and verification for smooth operation &amp; secure locking </a:t>
            </a:r>
            <a:endParaRPr sz="1600"/>
          </a:p>
          <a:p>
            <a:pPr marL="0" lvl="0" indent="0" algn="l" rtl="0">
              <a:spcBef>
                <a:spcPts val="540"/>
              </a:spcBef>
              <a:spcAft>
                <a:spcPts val="0"/>
              </a:spcAft>
              <a:buNone/>
            </a:pPr>
            <a:endParaRPr sz="1600" b="1"/>
          </a:p>
          <a:p>
            <a:pPr marL="0" lvl="0" indent="0" algn="l" rtl="0">
              <a:spcBef>
                <a:spcPts val="540"/>
              </a:spcBef>
              <a:spcAft>
                <a:spcPts val="100"/>
              </a:spcAft>
              <a:buNone/>
            </a:pP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Production (2/3)</a:t>
            </a:r>
            <a:endParaRPr/>
          </a:p>
        </p:txBody>
      </p:sp>
      <p:sp>
        <p:nvSpPr>
          <p:cNvPr id="371" name="Google Shape;371;p48"/>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42</a:t>
            </a:fld>
            <a:endParaRPr/>
          </a:p>
        </p:txBody>
      </p:sp>
      <p:sp>
        <p:nvSpPr>
          <p:cNvPr id="372" name="Google Shape;372;p48"/>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b="1"/>
              <a:t>4.	Latching Actuator (COTS)</a:t>
            </a:r>
            <a:endParaRPr b="1"/>
          </a:p>
          <a:p>
            <a:pPr marL="457200" lvl="0" indent="-330200" algn="l" rtl="0">
              <a:spcBef>
                <a:spcPts val="540"/>
              </a:spcBef>
              <a:spcAft>
                <a:spcPts val="0"/>
              </a:spcAft>
              <a:buSzPts val="1600"/>
              <a:buChar char="●"/>
            </a:pPr>
            <a:r>
              <a:rPr lang="en-US" sz="1600"/>
              <a:t>Components: Precision-machined housing and internal parts.</a:t>
            </a:r>
            <a:endParaRPr sz="1600"/>
          </a:p>
          <a:p>
            <a:pPr marL="457200" lvl="0" indent="-330200" algn="l" rtl="0">
              <a:spcBef>
                <a:spcPts val="0"/>
              </a:spcBef>
              <a:spcAft>
                <a:spcPts val="0"/>
              </a:spcAft>
              <a:buSzPts val="1600"/>
              <a:buChar char="●"/>
            </a:pPr>
            <a:r>
              <a:rPr lang="en-US" sz="1600"/>
              <a:t>Assembly: Integration of motor/piston, gears.</a:t>
            </a:r>
            <a:endParaRPr sz="1600"/>
          </a:p>
          <a:p>
            <a:pPr marL="457200" lvl="0" indent="-330200" algn="l" rtl="0">
              <a:spcBef>
                <a:spcPts val="0"/>
              </a:spcBef>
              <a:spcAft>
                <a:spcPts val="0"/>
              </a:spcAft>
              <a:buSzPts val="1600"/>
              <a:buChar char="●"/>
            </a:pPr>
            <a:r>
              <a:rPr lang="en-US" sz="1600"/>
              <a:t>Testing: Force output, response time, reliability.</a:t>
            </a:r>
            <a:endParaRPr sz="1600"/>
          </a:p>
          <a:p>
            <a:pPr marL="0" lvl="0" indent="0" algn="l" rtl="0">
              <a:spcBef>
                <a:spcPts val="540"/>
              </a:spcBef>
              <a:spcAft>
                <a:spcPts val="0"/>
              </a:spcAft>
              <a:buNone/>
            </a:pPr>
            <a:endParaRPr sz="1600" b="1"/>
          </a:p>
          <a:p>
            <a:pPr marL="0" lvl="0" indent="0" algn="l" rtl="0">
              <a:spcBef>
                <a:spcPts val="540"/>
              </a:spcBef>
              <a:spcAft>
                <a:spcPts val="0"/>
              </a:spcAft>
              <a:buNone/>
            </a:pPr>
            <a:r>
              <a:rPr lang="en-US" b="1"/>
              <a:t>5.	Proximity Sensor Module </a:t>
            </a:r>
            <a:endParaRPr b="1"/>
          </a:p>
          <a:p>
            <a:pPr marL="457200" lvl="0" indent="-330200" algn="l" rtl="0">
              <a:spcBef>
                <a:spcPts val="540"/>
              </a:spcBef>
              <a:spcAft>
                <a:spcPts val="0"/>
              </a:spcAft>
              <a:buSzPts val="1600"/>
              <a:buChar char="●"/>
            </a:pPr>
            <a:r>
              <a:rPr lang="en-US" sz="1600"/>
              <a:t>Polyurethane casing fabrication for housing &amp; protection</a:t>
            </a:r>
            <a:endParaRPr sz="1600"/>
          </a:p>
          <a:p>
            <a:pPr marL="457200" lvl="0" indent="-330200" algn="l" rtl="0">
              <a:spcBef>
                <a:spcPts val="0"/>
              </a:spcBef>
              <a:spcAft>
                <a:spcPts val="0"/>
              </a:spcAft>
              <a:buSzPts val="1600"/>
              <a:buChar char="●"/>
            </a:pPr>
            <a:r>
              <a:rPr lang="en-US" sz="1600"/>
              <a:t>Sensor mounting and wiring </a:t>
            </a:r>
            <a:endParaRPr sz="1600"/>
          </a:p>
          <a:p>
            <a:pPr marL="457200" lvl="0" indent="-330200" algn="l" rtl="0">
              <a:spcBef>
                <a:spcPts val="0"/>
              </a:spcBef>
              <a:spcAft>
                <a:spcPts val="0"/>
              </a:spcAft>
              <a:buSzPts val="1600"/>
              <a:buChar char="●"/>
            </a:pPr>
            <a:r>
              <a:rPr lang="en-US" sz="1600"/>
              <a:t>System integration and testing for accurate detection and reliability </a:t>
            </a:r>
            <a:endParaRPr sz="1600"/>
          </a:p>
          <a:p>
            <a:pPr marL="0" lvl="0" indent="0" algn="l" rtl="0">
              <a:spcBef>
                <a:spcPts val="540"/>
              </a:spcBef>
              <a:spcAft>
                <a:spcPts val="0"/>
              </a:spcAft>
              <a:buNone/>
            </a:pPr>
            <a:endParaRPr sz="1600" b="1"/>
          </a:p>
          <a:p>
            <a:pPr marL="0" lvl="0" indent="0" algn="l" rtl="0">
              <a:spcBef>
                <a:spcPts val="540"/>
              </a:spcBef>
              <a:spcAft>
                <a:spcPts val="0"/>
              </a:spcAft>
              <a:buNone/>
            </a:pPr>
            <a:r>
              <a:rPr lang="en-US" b="1"/>
              <a:t>6.	Proximity Sensors (COTS)</a:t>
            </a:r>
            <a:endParaRPr b="1"/>
          </a:p>
          <a:p>
            <a:pPr marL="457200" lvl="0" indent="-330200" algn="l" rtl="0">
              <a:spcBef>
                <a:spcPts val="540"/>
              </a:spcBef>
              <a:spcAft>
                <a:spcPts val="0"/>
              </a:spcAft>
              <a:buSzPts val="1600"/>
              <a:buChar char="●"/>
            </a:pPr>
            <a:r>
              <a:rPr lang="en-US" sz="1600"/>
              <a:t>Fabrication: Semiconductor processes, encapsulated in protective housing.</a:t>
            </a:r>
            <a:endParaRPr sz="1600"/>
          </a:p>
          <a:p>
            <a:pPr marL="457200" lvl="0" indent="-330200" algn="l" rtl="0">
              <a:spcBef>
                <a:spcPts val="0"/>
              </a:spcBef>
              <a:spcAft>
                <a:spcPts val="0"/>
              </a:spcAft>
              <a:buSzPts val="1600"/>
              <a:buChar char="●"/>
            </a:pPr>
            <a:r>
              <a:rPr lang="en-US" sz="1600"/>
              <a:t>Assembly: Mounted on circuit board/casing.</a:t>
            </a:r>
            <a:endParaRPr sz="1600"/>
          </a:p>
          <a:p>
            <a:pPr marL="457200" lvl="0" indent="-330200" algn="l" rtl="0">
              <a:spcBef>
                <a:spcPts val="0"/>
              </a:spcBef>
              <a:spcAft>
                <a:spcPts val="0"/>
              </a:spcAft>
              <a:buSzPts val="1600"/>
              <a:buChar char="●"/>
            </a:pPr>
            <a:r>
              <a:rPr lang="en-US" sz="1600"/>
              <a:t>Testing: Calibration, environmental resilience.</a:t>
            </a:r>
            <a:endParaRPr sz="1600"/>
          </a:p>
          <a:p>
            <a:pPr marL="0" lvl="0" indent="0" algn="l" rtl="0">
              <a:spcBef>
                <a:spcPts val="540"/>
              </a:spcBef>
              <a:spcAft>
                <a:spcPts val="0"/>
              </a:spcAft>
              <a:buNone/>
            </a:pPr>
            <a:endParaRPr sz="1600" b="1"/>
          </a:p>
          <a:p>
            <a:pPr marL="0" lvl="0" indent="0" algn="l" rtl="0">
              <a:spcBef>
                <a:spcPts val="540"/>
              </a:spcBef>
              <a:spcAft>
                <a:spcPts val="0"/>
              </a:spcAft>
              <a:buNone/>
            </a:pPr>
            <a:endParaRPr b="1"/>
          </a:p>
          <a:p>
            <a:pPr marL="0" lvl="0" indent="0" algn="l" rtl="0">
              <a:spcBef>
                <a:spcPts val="540"/>
              </a:spcBef>
              <a:spcAft>
                <a:spcPts val="100"/>
              </a:spcAft>
              <a:buNone/>
            </a:pP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9"/>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Production (3/3)</a:t>
            </a:r>
            <a:endParaRPr/>
          </a:p>
        </p:txBody>
      </p:sp>
      <p:sp>
        <p:nvSpPr>
          <p:cNvPr id="379" name="Google Shape;379;p49"/>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43</a:t>
            </a:fld>
            <a:endParaRPr/>
          </a:p>
        </p:txBody>
      </p:sp>
      <p:sp>
        <p:nvSpPr>
          <p:cNvPr id="380" name="Google Shape;380;p49"/>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b="1"/>
              <a:t>7.	8D8 Connector</a:t>
            </a:r>
            <a:endParaRPr b="1"/>
          </a:p>
          <a:p>
            <a:pPr marL="457200" lvl="0" indent="-306070" algn="l" rtl="0">
              <a:spcBef>
                <a:spcPts val="540"/>
              </a:spcBef>
              <a:spcAft>
                <a:spcPts val="0"/>
              </a:spcAft>
              <a:buSzPts val="1220"/>
              <a:buChar char="●"/>
            </a:pPr>
            <a:r>
              <a:rPr lang="en-US" sz="1600"/>
              <a:t>Components: Stamped/plated pins, durable housing.</a:t>
            </a:r>
            <a:endParaRPr sz="1600"/>
          </a:p>
          <a:p>
            <a:pPr marL="457200" lvl="0" indent="-306070" algn="l" rtl="0">
              <a:spcBef>
                <a:spcPts val="0"/>
              </a:spcBef>
              <a:spcAft>
                <a:spcPts val="0"/>
              </a:spcAft>
              <a:buSzPts val="1220"/>
              <a:buChar char="●"/>
            </a:pPr>
            <a:r>
              <a:rPr lang="en-US" sz="1600"/>
              <a:t>Assembly: Pin insertion, sealing.</a:t>
            </a:r>
            <a:endParaRPr sz="1600"/>
          </a:p>
          <a:p>
            <a:pPr marL="457200" lvl="0" indent="-306070" algn="l" rtl="0">
              <a:spcBef>
                <a:spcPts val="0"/>
              </a:spcBef>
              <a:spcAft>
                <a:spcPts val="0"/>
              </a:spcAft>
              <a:buSzPts val="1220"/>
              <a:buChar char="●"/>
            </a:pPr>
            <a:r>
              <a:rPr lang="en-US" sz="1600"/>
              <a:t>Testing: Electrical continuity, resistance checks.</a:t>
            </a:r>
            <a:endParaRPr sz="1600"/>
          </a:p>
          <a:p>
            <a:pPr marL="0" lvl="0" indent="0" algn="l" rtl="0">
              <a:spcBef>
                <a:spcPts val="540"/>
              </a:spcBef>
              <a:spcAft>
                <a:spcPts val="0"/>
              </a:spcAft>
              <a:buNone/>
            </a:pPr>
            <a:endParaRPr sz="1600" b="1"/>
          </a:p>
          <a:p>
            <a:pPr marL="0" lvl="0" indent="0" algn="l" rtl="0">
              <a:spcBef>
                <a:spcPts val="540"/>
              </a:spcBef>
              <a:spcAft>
                <a:spcPts val="0"/>
              </a:spcAft>
              <a:buNone/>
            </a:pPr>
            <a:r>
              <a:rPr lang="en-US" b="1"/>
              <a:t>8.	Latch Couple </a:t>
            </a:r>
            <a:endParaRPr b="1"/>
          </a:p>
          <a:p>
            <a:pPr marL="457200" lvl="0" indent="-330200" algn="l" rtl="0">
              <a:spcBef>
                <a:spcPts val="540"/>
              </a:spcBef>
              <a:spcAft>
                <a:spcPts val="0"/>
              </a:spcAft>
              <a:buSzPts val="1600"/>
              <a:buChar char="●"/>
            </a:pPr>
            <a:r>
              <a:rPr lang="en-US" sz="1600"/>
              <a:t>Material: High-strength metals (Stainless steel).</a:t>
            </a:r>
            <a:endParaRPr sz="1600"/>
          </a:p>
          <a:p>
            <a:pPr marL="457200" lvl="0" indent="-330200" algn="l" rtl="0">
              <a:spcBef>
                <a:spcPts val="0"/>
              </a:spcBef>
              <a:spcAft>
                <a:spcPts val="0"/>
              </a:spcAft>
              <a:buSzPts val="1600"/>
              <a:buChar char="●"/>
            </a:pPr>
            <a:r>
              <a:rPr lang="en-US" sz="1600"/>
              <a:t>Process: Precision machining, heat treatment.</a:t>
            </a:r>
            <a:endParaRPr sz="1600"/>
          </a:p>
          <a:p>
            <a:pPr marL="457200" lvl="0" indent="-330200" algn="l" rtl="0">
              <a:spcBef>
                <a:spcPts val="0"/>
              </a:spcBef>
              <a:spcAft>
                <a:spcPts val="0"/>
              </a:spcAft>
              <a:buSzPts val="1600"/>
              <a:buChar char="●"/>
            </a:pPr>
            <a:r>
              <a:rPr lang="en-US" sz="1600"/>
              <a:t>Assembly: Fit with latch, secure engagement testing.</a:t>
            </a:r>
            <a:endParaRPr sz="1600"/>
          </a:p>
          <a:p>
            <a:pPr marL="0" lvl="0" indent="0" algn="l" rtl="0">
              <a:spcBef>
                <a:spcPts val="540"/>
              </a:spcBef>
              <a:spcAft>
                <a:spcPts val="0"/>
              </a:spcAft>
              <a:buNone/>
            </a:pPr>
            <a:endParaRPr sz="1600"/>
          </a:p>
          <a:p>
            <a:pPr marL="0" lvl="0" indent="0" algn="l" rtl="0">
              <a:spcBef>
                <a:spcPts val="540"/>
              </a:spcBef>
              <a:spcAft>
                <a:spcPts val="0"/>
              </a:spcAft>
              <a:buNone/>
            </a:pPr>
            <a:r>
              <a:rPr lang="en-US" b="1"/>
              <a:t>9.	Solenoid Plunger </a:t>
            </a:r>
            <a:endParaRPr b="1"/>
          </a:p>
          <a:p>
            <a:pPr marL="457200" lvl="0" indent="-330200" algn="l" rtl="0">
              <a:spcBef>
                <a:spcPts val="540"/>
              </a:spcBef>
              <a:spcAft>
                <a:spcPts val="0"/>
              </a:spcAft>
              <a:buSzPts val="1600"/>
              <a:buChar char="●"/>
            </a:pPr>
            <a:r>
              <a:rPr lang="en-US" sz="1600"/>
              <a:t>Components: Ferromagnetic core, copper coil, non-magnetic housing.</a:t>
            </a:r>
            <a:endParaRPr sz="1600"/>
          </a:p>
          <a:p>
            <a:pPr marL="457200" lvl="0" indent="-330200" algn="l" rtl="0">
              <a:spcBef>
                <a:spcPts val="0"/>
              </a:spcBef>
              <a:spcAft>
                <a:spcPts val="0"/>
              </a:spcAft>
              <a:buSzPts val="1600"/>
              <a:buChar char="●"/>
            </a:pPr>
            <a:r>
              <a:rPr lang="en-US" sz="1600"/>
              <a:t>Assembly: Coil insertion, electrical connections, sealing.</a:t>
            </a:r>
            <a:endParaRPr sz="1600"/>
          </a:p>
          <a:p>
            <a:pPr marL="457200" lvl="0" indent="-330200" algn="l" rtl="0">
              <a:spcBef>
                <a:spcPts val="0"/>
              </a:spcBef>
              <a:spcAft>
                <a:spcPts val="0"/>
              </a:spcAft>
              <a:buSzPts val="1600"/>
              <a:buChar char="●"/>
            </a:pPr>
            <a:r>
              <a:rPr lang="en-US" sz="1600"/>
              <a:t>Testing: Actuation force, response time.</a:t>
            </a:r>
            <a:endParaRPr sz="1600"/>
          </a:p>
          <a:p>
            <a:pPr marL="0" lvl="0" indent="0" algn="l" rtl="0">
              <a:spcBef>
                <a:spcPts val="540"/>
              </a:spcBef>
              <a:spcAft>
                <a:spcPts val="100"/>
              </a:spcAft>
              <a:buNone/>
            </a:pPr>
            <a:endParaRPr sz="16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0"/>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Assembly (1/2)</a:t>
            </a:r>
            <a:endParaRPr/>
          </a:p>
        </p:txBody>
      </p:sp>
      <p:sp>
        <p:nvSpPr>
          <p:cNvPr id="387" name="Google Shape;387;p50"/>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44</a:t>
            </a:fld>
            <a:endParaRPr/>
          </a:p>
        </p:txBody>
      </p:sp>
      <p:sp>
        <p:nvSpPr>
          <p:cNvPr id="388" name="Google Shape;388;p50"/>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457200" lvl="0" indent="-331470" algn="l" rtl="0">
              <a:spcBef>
                <a:spcPts val="540"/>
              </a:spcBef>
              <a:spcAft>
                <a:spcPts val="0"/>
              </a:spcAft>
              <a:buSzPts val="1620"/>
              <a:buAutoNum type="arabicPeriod"/>
            </a:pPr>
            <a:r>
              <a:rPr lang="en-US" b="1"/>
              <a:t>Prepare Components</a:t>
            </a:r>
            <a:endParaRPr b="1"/>
          </a:p>
          <a:p>
            <a:pPr marL="457200" lvl="0" indent="0" algn="l" rtl="0">
              <a:spcBef>
                <a:spcPts val="540"/>
              </a:spcBef>
              <a:spcAft>
                <a:spcPts val="0"/>
              </a:spcAft>
              <a:buNone/>
            </a:pPr>
            <a:r>
              <a:rPr lang="en-US"/>
              <a:t>Inspect components, Clean surfaces.</a:t>
            </a:r>
            <a:endParaRPr/>
          </a:p>
          <a:p>
            <a:pPr marL="457200" lvl="0" indent="0" algn="l" rtl="0">
              <a:spcBef>
                <a:spcPts val="540"/>
              </a:spcBef>
              <a:spcAft>
                <a:spcPts val="0"/>
              </a:spcAft>
              <a:buNone/>
            </a:pPr>
            <a:endParaRPr b="1"/>
          </a:p>
          <a:p>
            <a:pPr marL="457200" lvl="0" indent="-331470" algn="l" rtl="0">
              <a:spcBef>
                <a:spcPts val="540"/>
              </a:spcBef>
              <a:spcAft>
                <a:spcPts val="0"/>
              </a:spcAft>
              <a:buSzPts val="1620"/>
              <a:buAutoNum type="arabicPeriod"/>
            </a:pPr>
            <a:r>
              <a:rPr lang="en-US" b="1"/>
              <a:t>Mount Rail Guides</a:t>
            </a:r>
            <a:endParaRPr b="1"/>
          </a:p>
          <a:p>
            <a:pPr marL="457200" lvl="0" indent="0" algn="l" rtl="0">
              <a:spcBef>
                <a:spcPts val="540"/>
              </a:spcBef>
              <a:spcAft>
                <a:spcPts val="0"/>
              </a:spcAft>
              <a:buNone/>
            </a:pPr>
            <a:r>
              <a:rPr lang="en-US"/>
              <a:t>Position rail guides, Secure rail guides.</a:t>
            </a:r>
            <a:endParaRPr/>
          </a:p>
          <a:p>
            <a:pPr marL="457200" lvl="0" indent="0" algn="l" rtl="0">
              <a:spcBef>
                <a:spcPts val="540"/>
              </a:spcBef>
              <a:spcAft>
                <a:spcPts val="0"/>
              </a:spcAft>
              <a:buNone/>
            </a:pPr>
            <a:endParaRPr b="1"/>
          </a:p>
          <a:p>
            <a:pPr marL="457200" lvl="0" indent="-331470" algn="l" rtl="0">
              <a:spcBef>
                <a:spcPts val="540"/>
              </a:spcBef>
              <a:spcAft>
                <a:spcPts val="0"/>
              </a:spcAft>
              <a:buSzPts val="1620"/>
              <a:buAutoNum type="arabicPeriod"/>
            </a:pPr>
            <a:r>
              <a:rPr lang="en-US" b="1"/>
              <a:t>Mount Latching Actuators </a:t>
            </a:r>
            <a:endParaRPr b="1"/>
          </a:p>
          <a:p>
            <a:pPr marL="457200" lvl="0" indent="0" algn="l" rtl="0">
              <a:spcBef>
                <a:spcPts val="540"/>
              </a:spcBef>
              <a:spcAft>
                <a:spcPts val="0"/>
              </a:spcAft>
              <a:buNone/>
            </a:pPr>
            <a:r>
              <a:rPr lang="en-US"/>
              <a:t>Prepare actuators, Position actuators, Connect actuators.</a:t>
            </a:r>
            <a:endParaRPr/>
          </a:p>
          <a:p>
            <a:pPr marL="457200" lvl="0" indent="0" algn="l" rtl="0">
              <a:spcBef>
                <a:spcPts val="540"/>
              </a:spcBef>
              <a:spcAft>
                <a:spcPts val="0"/>
              </a:spcAft>
              <a:buNone/>
            </a:pPr>
            <a:endParaRPr b="1"/>
          </a:p>
          <a:p>
            <a:pPr marL="457200" lvl="0" indent="-331470" algn="l" rtl="0">
              <a:spcBef>
                <a:spcPts val="540"/>
              </a:spcBef>
              <a:spcAft>
                <a:spcPts val="0"/>
              </a:spcAft>
              <a:buSzPts val="1620"/>
              <a:buAutoNum type="arabicPeriod"/>
            </a:pPr>
            <a:r>
              <a:rPr lang="en-US" b="1"/>
              <a:t>Assemble Latch Assembly </a:t>
            </a:r>
            <a:endParaRPr b="1"/>
          </a:p>
          <a:p>
            <a:pPr marL="457200" lvl="0" indent="0" algn="l" rtl="0">
              <a:spcBef>
                <a:spcPts val="540"/>
              </a:spcBef>
              <a:spcAft>
                <a:spcPts val="0"/>
              </a:spcAft>
              <a:buNone/>
            </a:pPr>
            <a:r>
              <a:rPr lang="en-US"/>
              <a:t>Prepare latch assembly, Mount latch assembly, Connect latch assembly.</a:t>
            </a:r>
            <a:endParaRPr/>
          </a:p>
          <a:p>
            <a:pPr marL="457200" lvl="0" indent="0" algn="l" rtl="0">
              <a:spcBef>
                <a:spcPts val="540"/>
              </a:spcBef>
              <a:spcAft>
                <a:spcPts val="0"/>
              </a:spcAft>
              <a:buNone/>
            </a:pPr>
            <a:endParaRPr b="1"/>
          </a:p>
          <a:p>
            <a:pPr marL="457200" lvl="0" indent="-331470" algn="l" rtl="0">
              <a:spcBef>
                <a:spcPts val="540"/>
              </a:spcBef>
              <a:spcAft>
                <a:spcPts val="0"/>
              </a:spcAft>
              <a:buSzPts val="1620"/>
              <a:buAutoNum type="arabicPeriod"/>
            </a:pPr>
            <a:r>
              <a:rPr lang="en-US" b="1"/>
              <a:t>Mount Proximity Sensors </a:t>
            </a:r>
            <a:endParaRPr b="1"/>
          </a:p>
          <a:p>
            <a:pPr marL="457200" lvl="0" indent="0" algn="l" rtl="0">
              <a:spcBef>
                <a:spcPts val="540"/>
              </a:spcBef>
              <a:spcAft>
                <a:spcPts val="0"/>
              </a:spcAft>
              <a:buNone/>
            </a:pPr>
            <a:r>
              <a:rPr lang="en-US"/>
              <a:t>Select sensors, Position sensors, Connect sensors.</a:t>
            </a:r>
            <a:endParaRPr/>
          </a:p>
          <a:p>
            <a:pPr marL="0" lvl="0" indent="0" algn="l" rtl="0">
              <a:spcBef>
                <a:spcPts val="540"/>
              </a:spcBef>
              <a:spcAft>
                <a:spcPts val="100"/>
              </a:spcAft>
              <a:buNone/>
            </a:pPr>
            <a:endParaRPr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Assembly (2/2)</a:t>
            </a:r>
            <a:endParaRPr/>
          </a:p>
        </p:txBody>
      </p:sp>
      <p:sp>
        <p:nvSpPr>
          <p:cNvPr id="395" name="Google Shape;395;p51"/>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45</a:t>
            </a:fld>
            <a:endParaRPr/>
          </a:p>
        </p:txBody>
      </p:sp>
      <p:sp>
        <p:nvSpPr>
          <p:cNvPr id="396" name="Google Shape;396;p51"/>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b="1"/>
              <a:t>6.	Connect 8D8 Connector </a:t>
            </a:r>
            <a:endParaRPr b="1"/>
          </a:p>
          <a:p>
            <a:pPr marL="0" lvl="0" indent="0" algn="l" rtl="0">
              <a:spcBef>
                <a:spcPts val="540"/>
              </a:spcBef>
              <a:spcAft>
                <a:spcPts val="0"/>
              </a:spcAft>
              <a:buNone/>
            </a:pPr>
            <a:r>
              <a:rPr lang="en-US"/>
              <a:t>	Prepare connector, Position connector, Connect connector.</a:t>
            </a:r>
            <a:endParaRPr/>
          </a:p>
          <a:p>
            <a:pPr marL="0" lvl="0" indent="0" algn="l" rtl="0">
              <a:spcBef>
                <a:spcPts val="540"/>
              </a:spcBef>
              <a:spcAft>
                <a:spcPts val="0"/>
              </a:spcAft>
              <a:buNone/>
            </a:pPr>
            <a:endParaRPr b="1"/>
          </a:p>
          <a:p>
            <a:pPr marL="0" lvl="0" indent="0" algn="l" rtl="0">
              <a:spcBef>
                <a:spcPts val="540"/>
              </a:spcBef>
              <a:spcAft>
                <a:spcPts val="0"/>
              </a:spcAft>
              <a:buNone/>
            </a:pPr>
            <a:r>
              <a:rPr lang="en-US" b="1"/>
              <a:t>7.	Mount Latch Couple </a:t>
            </a:r>
            <a:endParaRPr b="1"/>
          </a:p>
          <a:p>
            <a:pPr marL="0" lvl="0" indent="0" algn="l" rtl="0">
              <a:spcBef>
                <a:spcPts val="540"/>
              </a:spcBef>
              <a:spcAft>
                <a:spcPts val="0"/>
              </a:spcAft>
              <a:buNone/>
            </a:pPr>
            <a:r>
              <a:rPr lang="en-US"/>
              <a:t>	Prepare latch couple, Position latch couple, Connect latch couple.</a:t>
            </a:r>
            <a:endParaRPr/>
          </a:p>
          <a:p>
            <a:pPr marL="0" lvl="0" indent="0" algn="l" rtl="0">
              <a:spcBef>
                <a:spcPts val="540"/>
              </a:spcBef>
              <a:spcAft>
                <a:spcPts val="0"/>
              </a:spcAft>
              <a:buNone/>
            </a:pPr>
            <a:endParaRPr b="1"/>
          </a:p>
          <a:p>
            <a:pPr marL="0" lvl="0" indent="0" algn="l" rtl="0">
              <a:spcBef>
                <a:spcPts val="540"/>
              </a:spcBef>
              <a:spcAft>
                <a:spcPts val="0"/>
              </a:spcAft>
              <a:buNone/>
            </a:pPr>
            <a:r>
              <a:rPr lang="en-US" b="1"/>
              <a:t>8.	Mount Latching Actuator and Brackets </a:t>
            </a:r>
            <a:endParaRPr b="1"/>
          </a:p>
          <a:p>
            <a:pPr marL="0" lvl="0" indent="0" algn="l" rtl="0">
              <a:spcBef>
                <a:spcPts val="540"/>
              </a:spcBef>
              <a:spcAft>
                <a:spcPts val="0"/>
              </a:spcAft>
              <a:buNone/>
            </a:pPr>
            <a:r>
              <a:rPr lang="en-US" b="1"/>
              <a:t>	</a:t>
            </a:r>
            <a:r>
              <a:rPr lang="en-US"/>
              <a:t>Prepare solenoid latch and brackets, Mount brackets, </a:t>
            </a:r>
            <a:endParaRPr/>
          </a:p>
          <a:p>
            <a:pPr marL="0" lvl="0" indent="457200" algn="l" rtl="0">
              <a:spcBef>
                <a:spcPts val="540"/>
              </a:spcBef>
              <a:spcAft>
                <a:spcPts val="0"/>
              </a:spcAft>
              <a:buNone/>
            </a:pPr>
            <a:r>
              <a:rPr lang="en-US"/>
              <a:t>Mount solenoid latch, Connect solenoid latch.</a:t>
            </a:r>
            <a:endParaRPr/>
          </a:p>
          <a:p>
            <a:pPr marL="0" lvl="0" indent="0" algn="l" rtl="0">
              <a:spcBef>
                <a:spcPts val="540"/>
              </a:spcBef>
              <a:spcAft>
                <a:spcPts val="0"/>
              </a:spcAft>
              <a:buNone/>
            </a:pPr>
            <a:endParaRPr b="1"/>
          </a:p>
          <a:p>
            <a:pPr marL="0" lvl="0" indent="0" algn="l" rtl="0">
              <a:spcBef>
                <a:spcPts val="540"/>
              </a:spcBef>
              <a:spcAft>
                <a:spcPts val="0"/>
              </a:spcAft>
              <a:buNone/>
            </a:pPr>
            <a:r>
              <a:rPr lang="en-US" b="1"/>
              <a:t>9.	Perform Functional Test </a:t>
            </a:r>
            <a:endParaRPr b="1"/>
          </a:p>
          <a:p>
            <a:pPr marL="0" lvl="0" indent="0" algn="l" rtl="0">
              <a:spcBef>
                <a:spcPts val="540"/>
              </a:spcBef>
              <a:spcAft>
                <a:spcPts val="0"/>
              </a:spcAft>
              <a:buNone/>
            </a:pPr>
            <a:r>
              <a:rPr lang="en-US" b="1"/>
              <a:t>	</a:t>
            </a:r>
            <a:r>
              <a:rPr lang="en-US"/>
              <a:t>Power up system, Test latching actuators, Test proximity sensors, </a:t>
            </a:r>
            <a:endParaRPr/>
          </a:p>
          <a:p>
            <a:pPr marL="0" lvl="0" indent="457200" algn="l" rtl="0">
              <a:spcBef>
                <a:spcPts val="540"/>
              </a:spcBef>
              <a:spcAft>
                <a:spcPts val="0"/>
              </a:spcAft>
              <a:buNone/>
            </a:pPr>
            <a:r>
              <a:rPr lang="en-US"/>
              <a:t>Test latch couple, Test solenoid latch, Check electrical systems.</a:t>
            </a:r>
            <a:endParaRPr/>
          </a:p>
          <a:p>
            <a:pPr marL="0" lvl="0" indent="0" algn="l" rtl="0">
              <a:spcBef>
                <a:spcPts val="540"/>
              </a:spcBef>
              <a:spcAft>
                <a:spcPts val="0"/>
              </a:spcAft>
              <a:buNone/>
            </a:pPr>
            <a:endParaRPr b="1"/>
          </a:p>
          <a:p>
            <a:pPr marL="0" lvl="0" indent="0" algn="l" rtl="0">
              <a:spcBef>
                <a:spcPts val="540"/>
              </a:spcBef>
              <a:spcAft>
                <a:spcPts val="100"/>
              </a:spcAft>
              <a:buNone/>
            </a:pPr>
            <a:r>
              <a:rPr lang="en-US" b="1"/>
              <a:t>10.	Final Inspection </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2"/>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46</a:t>
            </a:fld>
            <a:endParaRPr/>
          </a:p>
        </p:txBody>
      </p:sp>
      <p:sp>
        <p:nvSpPr>
          <p:cNvPr id="402" name="Google Shape;402;p52"/>
          <p:cNvSpPr txBox="1">
            <a:spLocks noGrp="1"/>
          </p:cNvSpPr>
          <p:nvPr>
            <p:ph type="body" idx="1"/>
          </p:nvPr>
        </p:nvSpPr>
        <p:spPr>
          <a:xfrm>
            <a:off x="0" y="3106229"/>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Analysis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3"/>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Stress Analysis </a:t>
            </a:r>
            <a:endParaRPr/>
          </a:p>
        </p:txBody>
      </p:sp>
      <p:sp>
        <p:nvSpPr>
          <p:cNvPr id="409" name="Google Shape;409;p53"/>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47</a:t>
            </a:fld>
            <a:endParaRPr/>
          </a:p>
        </p:txBody>
      </p:sp>
      <p:sp>
        <p:nvSpPr>
          <p:cNvPr id="410" name="Google Shape;410;p53"/>
          <p:cNvSpPr txBox="1"/>
          <p:nvPr/>
        </p:nvSpPr>
        <p:spPr>
          <a:xfrm>
            <a:off x="441550" y="1196225"/>
            <a:ext cx="11279100" cy="50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3F3F3F"/>
                </a:solidFill>
              </a:rPr>
              <a:t>Assumptions </a:t>
            </a:r>
            <a:endParaRPr sz="2000" b="1">
              <a:solidFill>
                <a:srgbClr val="3F3F3F"/>
              </a:solidFill>
            </a:endParaRPr>
          </a:p>
          <a:p>
            <a:pPr marL="457200" lvl="0" indent="-355600" algn="l" rtl="0">
              <a:spcBef>
                <a:spcPts val="0"/>
              </a:spcBef>
              <a:spcAft>
                <a:spcPts val="0"/>
              </a:spcAft>
              <a:buClr>
                <a:srgbClr val="3F3F3F"/>
              </a:buClr>
              <a:buSzPts val="2000"/>
              <a:buChar char="●"/>
            </a:pPr>
            <a:r>
              <a:rPr lang="en-US" sz="2000">
                <a:solidFill>
                  <a:srgbClr val="3F3F3F"/>
                </a:solidFill>
              </a:rPr>
              <a:t>The UAV motions is assumed to be in positive X direction. </a:t>
            </a:r>
            <a:endParaRPr sz="2000">
              <a:solidFill>
                <a:srgbClr val="3F3F3F"/>
              </a:solidFill>
            </a:endParaRPr>
          </a:p>
          <a:p>
            <a:pPr marL="457200" lvl="0" indent="-355600" algn="l" rtl="0">
              <a:spcBef>
                <a:spcPts val="0"/>
              </a:spcBef>
              <a:spcAft>
                <a:spcPts val="0"/>
              </a:spcAft>
              <a:buClr>
                <a:srgbClr val="3F3F3F"/>
              </a:buClr>
              <a:buSzPts val="2000"/>
              <a:buChar char="●"/>
            </a:pPr>
            <a:r>
              <a:rPr lang="en-US" sz="2000">
                <a:solidFill>
                  <a:srgbClr val="3F3F3F"/>
                </a:solidFill>
              </a:rPr>
              <a:t>The gravity is acting in the negative Z direction. </a:t>
            </a:r>
            <a:endParaRPr sz="2000">
              <a:solidFill>
                <a:srgbClr val="3F3F3F"/>
              </a:solidFill>
            </a:endParaRPr>
          </a:p>
          <a:p>
            <a:pPr marL="457200" lvl="0" indent="-355600" algn="l" rtl="0">
              <a:spcBef>
                <a:spcPts val="0"/>
              </a:spcBef>
              <a:spcAft>
                <a:spcPts val="0"/>
              </a:spcAft>
              <a:buClr>
                <a:srgbClr val="3F3F3F"/>
              </a:buClr>
              <a:buSzPts val="2000"/>
              <a:buChar char="●"/>
            </a:pPr>
            <a:r>
              <a:rPr lang="en-US" sz="2000">
                <a:solidFill>
                  <a:srgbClr val="3F3F3F"/>
                </a:solidFill>
              </a:rPr>
              <a:t>The G forces are acting in the negative Z direction with a magnitude of maximum ±3 G’s. </a:t>
            </a:r>
            <a:endParaRPr sz="2000">
              <a:solidFill>
                <a:srgbClr val="3F3F3F"/>
              </a:solidFill>
            </a:endParaRPr>
          </a:p>
        </p:txBody>
      </p:sp>
      <p:pic>
        <p:nvPicPr>
          <p:cNvPr id="411" name="Google Shape;411;p53"/>
          <p:cNvPicPr preferRelativeResize="0"/>
          <p:nvPr/>
        </p:nvPicPr>
        <p:blipFill rotWithShape="1">
          <a:blip r:embed="rId3">
            <a:alphaModFix/>
          </a:blip>
          <a:srcRect l="2324" t="8642"/>
          <a:stretch/>
        </p:blipFill>
        <p:spPr>
          <a:xfrm>
            <a:off x="1318375" y="2927977"/>
            <a:ext cx="7571775" cy="3454301"/>
          </a:xfrm>
          <a:prstGeom prst="rect">
            <a:avLst/>
          </a:prstGeom>
          <a:noFill/>
          <a:ln>
            <a:noFill/>
          </a:ln>
        </p:spPr>
      </p:pic>
      <p:sp>
        <p:nvSpPr>
          <p:cNvPr id="412" name="Google Shape;412;p53"/>
          <p:cNvSpPr txBox="1"/>
          <p:nvPr/>
        </p:nvSpPr>
        <p:spPr>
          <a:xfrm>
            <a:off x="5906000" y="5376775"/>
            <a:ext cx="11901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Negative Z axis </a:t>
            </a:r>
            <a:endParaRPr sz="2000">
              <a:solidFill>
                <a:srgbClr val="3F3F3F"/>
              </a:solidFill>
            </a:endParaRPr>
          </a:p>
          <a:p>
            <a:pPr marL="0" lvl="0" indent="0" algn="l" rtl="0">
              <a:spcBef>
                <a:spcPts val="0"/>
              </a:spcBef>
              <a:spcAft>
                <a:spcPts val="0"/>
              </a:spcAft>
              <a:buNone/>
            </a:pPr>
            <a:endParaRPr sz="2000">
              <a:solidFill>
                <a:srgbClr val="3F3F3F"/>
              </a:solidFill>
            </a:endParaRPr>
          </a:p>
        </p:txBody>
      </p:sp>
      <p:sp>
        <p:nvSpPr>
          <p:cNvPr id="413" name="Google Shape;413;p53"/>
          <p:cNvSpPr txBox="1"/>
          <p:nvPr/>
        </p:nvSpPr>
        <p:spPr>
          <a:xfrm>
            <a:off x="1318375" y="6062350"/>
            <a:ext cx="20043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Positive X axis</a:t>
            </a:r>
            <a:endParaRPr sz="2000">
              <a:solidFill>
                <a:srgbClr val="3F3F3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Main Structure Member </a:t>
            </a:r>
            <a:endParaRPr/>
          </a:p>
        </p:txBody>
      </p:sp>
      <p:sp>
        <p:nvSpPr>
          <p:cNvPr id="419" name="Google Shape;419;p54"/>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48</a:t>
            </a:fld>
            <a:endParaRPr sz="900" b="0" i="0" u="none" strike="noStrike" cap="none">
              <a:solidFill>
                <a:srgbClr val="4F4F4F"/>
              </a:solidFill>
              <a:latin typeface="Arial"/>
              <a:ea typeface="Arial"/>
              <a:cs typeface="Arial"/>
              <a:sym typeface="Arial"/>
            </a:endParaRPr>
          </a:p>
        </p:txBody>
      </p:sp>
      <p:sp>
        <p:nvSpPr>
          <p:cNvPr id="420" name="Google Shape;420;p54"/>
          <p:cNvSpPr txBox="1"/>
          <p:nvPr/>
        </p:nvSpPr>
        <p:spPr>
          <a:xfrm>
            <a:off x="3670175" y="6253625"/>
            <a:ext cx="44436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Times New Roman"/>
                <a:ea typeface="Times New Roman"/>
                <a:cs typeface="Times New Roman"/>
                <a:sym typeface="Times New Roman"/>
              </a:rPr>
              <a:t>Fig:</a:t>
            </a:r>
            <a:r>
              <a:rPr lang="en-US" sz="1600">
                <a:solidFill>
                  <a:srgbClr val="3F3F3F"/>
                </a:solidFill>
                <a:latin typeface="Times New Roman"/>
                <a:ea typeface="Times New Roman"/>
                <a:cs typeface="Times New Roman"/>
                <a:sym typeface="Times New Roman"/>
              </a:rPr>
              <a:t> FBD for main structure member </a:t>
            </a:r>
            <a:endParaRPr sz="1600">
              <a:solidFill>
                <a:srgbClr val="3F3F3F"/>
              </a:solidFill>
              <a:latin typeface="Times New Roman"/>
              <a:ea typeface="Times New Roman"/>
              <a:cs typeface="Times New Roman"/>
              <a:sym typeface="Times New Roman"/>
            </a:endParaRPr>
          </a:p>
        </p:txBody>
      </p:sp>
      <p:sp>
        <p:nvSpPr>
          <p:cNvPr id="421" name="Google Shape;421;p54"/>
          <p:cNvSpPr txBox="1"/>
          <p:nvPr/>
        </p:nvSpPr>
        <p:spPr>
          <a:xfrm>
            <a:off x="285000" y="975950"/>
            <a:ext cx="5636700" cy="30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3F3F3F"/>
                </a:solidFill>
                <a:latin typeface="Times New Roman"/>
                <a:ea typeface="Times New Roman"/>
                <a:cs typeface="Times New Roman"/>
                <a:sym typeface="Times New Roman"/>
              </a:rPr>
              <a:t>Assumptions </a:t>
            </a:r>
            <a:endParaRPr sz="2200" b="1">
              <a:solidFill>
                <a:srgbClr val="3F3F3F"/>
              </a:solidFill>
              <a:latin typeface="Times New Roman"/>
              <a:ea typeface="Times New Roman"/>
              <a:cs typeface="Times New Roman"/>
              <a:sym typeface="Times New Roman"/>
            </a:endParaRPr>
          </a:p>
          <a:p>
            <a:pPr marL="457200" lvl="0" indent="-368300" algn="l" rtl="0">
              <a:spcBef>
                <a:spcPts val="0"/>
              </a:spcBef>
              <a:spcAft>
                <a:spcPts val="0"/>
              </a:spcAft>
              <a:buClr>
                <a:srgbClr val="3F3F3F"/>
              </a:buClr>
              <a:buSzPts val="2200"/>
              <a:buFont typeface="Times New Roman"/>
              <a:buChar char="●"/>
            </a:pPr>
            <a:r>
              <a:rPr lang="en-US" sz="2200">
                <a:solidFill>
                  <a:srgbClr val="3F3F3F"/>
                </a:solidFill>
                <a:latin typeface="Times New Roman"/>
                <a:ea typeface="Times New Roman"/>
                <a:cs typeface="Times New Roman"/>
                <a:sym typeface="Times New Roman"/>
              </a:rPr>
              <a:t>The load bearing members are the circular holes shown in the diagram. </a:t>
            </a:r>
            <a:endParaRPr sz="2200">
              <a:solidFill>
                <a:srgbClr val="3F3F3F"/>
              </a:solidFill>
              <a:latin typeface="Times New Roman"/>
              <a:ea typeface="Times New Roman"/>
              <a:cs typeface="Times New Roman"/>
              <a:sym typeface="Times New Roman"/>
            </a:endParaRPr>
          </a:p>
          <a:p>
            <a:pPr marL="457200" lvl="0" indent="-368300" algn="l" rtl="0">
              <a:spcBef>
                <a:spcPts val="0"/>
              </a:spcBef>
              <a:spcAft>
                <a:spcPts val="0"/>
              </a:spcAft>
              <a:buClr>
                <a:srgbClr val="3F3F3F"/>
              </a:buClr>
              <a:buSzPts val="2200"/>
              <a:buFont typeface="Times New Roman"/>
              <a:buChar char="●"/>
            </a:pPr>
            <a:r>
              <a:rPr lang="en-US" sz="2200">
                <a:solidFill>
                  <a:srgbClr val="3F3F3F"/>
                </a:solidFill>
                <a:latin typeface="Times New Roman"/>
                <a:ea typeface="Times New Roman"/>
                <a:cs typeface="Times New Roman"/>
                <a:sym typeface="Times New Roman"/>
              </a:rPr>
              <a:t>The main structure member experiences a shear load on the circular hole. </a:t>
            </a:r>
            <a:endParaRPr sz="2200">
              <a:solidFill>
                <a:srgbClr val="3F3F3F"/>
              </a:solidFill>
              <a:latin typeface="Times New Roman"/>
              <a:ea typeface="Times New Roman"/>
              <a:cs typeface="Times New Roman"/>
              <a:sym typeface="Times New Roman"/>
            </a:endParaRPr>
          </a:p>
          <a:p>
            <a:pPr marL="457200" lvl="0" indent="-368300" algn="l" rtl="0">
              <a:spcBef>
                <a:spcPts val="0"/>
              </a:spcBef>
              <a:spcAft>
                <a:spcPts val="0"/>
              </a:spcAft>
              <a:buClr>
                <a:srgbClr val="3F3F3F"/>
              </a:buClr>
              <a:buSzPts val="2200"/>
              <a:buFont typeface="Times New Roman"/>
              <a:buChar char="●"/>
            </a:pPr>
            <a:r>
              <a:rPr lang="en-US" sz="2200">
                <a:solidFill>
                  <a:srgbClr val="3F3F3F"/>
                </a:solidFill>
                <a:latin typeface="Times New Roman"/>
                <a:ea typeface="Times New Roman"/>
                <a:cs typeface="Times New Roman"/>
                <a:sym typeface="Times New Roman"/>
              </a:rPr>
              <a:t>The force is assumed to be in the - Z direction. </a:t>
            </a:r>
            <a:endParaRPr sz="2200">
              <a:solidFill>
                <a:srgbClr val="3F3F3F"/>
              </a:solidFill>
              <a:latin typeface="Times New Roman"/>
              <a:ea typeface="Times New Roman"/>
              <a:cs typeface="Times New Roman"/>
              <a:sym typeface="Times New Roman"/>
            </a:endParaRPr>
          </a:p>
        </p:txBody>
      </p:sp>
      <p:pic>
        <p:nvPicPr>
          <p:cNvPr id="422" name="Google Shape;422;p54"/>
          <p:cNvPicPr preferRelativeResize="0"/>
          <p:nvPr/>
        </p:nvPicPr>
        <p:blipFill>
          <a:blip r:embed="rId3">
            <a:alphaModFix/>
          </a:blip>
          <a:stretch>
            <a:fillRect/>
          </a:stretch>
        </p:blipFill>
        <p:spPr>
          <a:xfrm>
            <a:off x="1704675" y="4399800"/>
            <a:ext cx="8782650" cy="1853825"/>
          </a:xfrm>
          <a:prstGeom prst="rect">
            <a:avLst/>
          </a:prstGeom>
          <a:noFill/>
          <a:ln>
            <a:noFill/>
          </a:ln>
        </p:spPr>
      </p:pic>
      <p:sp>
        <p:nvSpPr>
          <p:cNvPr id="423" name="Google Shape;423;p54"/>
          <p:cNvSpPr txBox="1"/>
          <p:nvPr/>
        </p:nvSpPr>
        <p:spPr>
          <a:xfrm>
            <a:off x="6610600" y="975950"/>
            <a:ext cx="4443600" cy="30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3F3F3F"/>
                </a:solidFill>
              </a:rPr>
              <a:t>Formulae Used </a:t>
            </a:r>
            <a:endParaRPr sz="2000" b="1">
              <a:solidFill>
                <a:srgbClr val="3F3F3F"/>
              </a:solidFill>
            </a:endParaRPr>
          </a:p>
          <a:p>
            <a:pPr marL="457200" lvl="0" indent="0" algn="l" rtl="0">
              <a:spcBef>
                <a:spcPts val="0"/>
              </a:spcBef>
              <a:spcAft>
                <a:spcPts val="0"/>
              </a:spcAft>
              <a:buNone/>
            </a:pPr>
            <a:endParaRPr sz="2000" b="1">
              <a:solidFill>
                <a:srgbClr val="3F3F3F"/>
              </a:solidFill>
            </a:endParaRPr>
          </a:p>
        </p:txBody>
      </p:sp>
      <p:pic>
        <p:nvPicPr>
          <p:cNvPr id="424" name="Google Shape;424;p54"/>
          <p:cNvPicPr preferRelativeResize="0"/>
          <p:nvPr/>
        </p:nvPicPr>
        <p:blipFill>
          <a:blip r:embed="rId4">
            <a:alphaModFix/>
          </a:blip>
          <a:stretch>
            <a:fillRect/>
          </a:stretch>
        </p:blipFill>
        <p:spPr>
          <a:xfrm>
            <a:off x="6610601" y="1548476"/>
            <a:ext cx="3162825" cy="992850"/>
          </a:xfrm>
          <a:prstGeom prst="rect">
            <a:avLst/>
          </a:prstGeom>
          <a:noFill/>
          <a:ln>
            <a:noFill/>
          </a:ln>
        </p:spPr>
      </p:pic>
      <p:pic>
        <p:nvPicPr>
          <p:cNvPr id="425" name="Google Shape;425;p54"/>
          <p:cNvPicPr preferRelativeResize="0"/>
          <p:nvPr/>
        </p:nvPicPr>
        <p:blipFill>
          <a:blip r:embed="rId5">
            <a:alphaModFix/>
          </a:blip>
          <a:stretch>
            <a:fillRect/>
          </a:stretch>
        </p:blipFill>
        <p:spPr>
          <a:xfrm>
            <a:off x="6444163" y="2615850"/>
            <a:ext cx="3495675" cy="1066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Main Structure Member </a:t>
            </a:r>
            <a:endParaRPr/>
          </a:p>
        </p:txBody>
      </p:sp>
      <p:sp>
        <p:nvSpPr>
          <p:cNvPr id="432" name="Google Shape;432;p5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49</a:t>
            </a:fld>
            <a:endParaRPr/>
          </a:p>
        </p:txBody>
      </p:sp>
      <p:sp>
        <p:nvSpPr>
          <p:cNvPr id="433" name="Google Shape;433;p55"/>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sz="2600" b="1">
                <a:latin typeface="Times New Roman"/>
                <a:ea typeface="Times New Roman"/>
                <a:cs typeface="Times New Roman"/>
                <a:sym typeface="Times New Roman"/>
              </a:rPr>
              <a:t>Calculations </a:t>
            </a:r>
            <a:endParaRPr sz="2600" b="1">
              <a:latin typeface="Times New Roman"/>
              <a:ea typeface="Times New Roman"/>
              <a:cs typeface="Times New Roman"/>
              <a:sym typeface="Times New Roman"/>
            </a:endParaRPr>
          </a:p>
          <a:p>
            <a:pPr marL="457200" lvl="0" indent="-387350" algn="l" rtl="0">
              <a:lnSpc>
                <a:spcPct val="150000"/>
              </a:lnSpc>
              <a:spcBef>
                <a:spcPts val="540"/>
              </a:spcBef>
              <a:spcAft>
                <a:spcPts val="0"/>
              </a:spcAft>
              <a:buSzPts val="2500"/>
              <a:buFont typeface="Times New Roman"/>
              <a:buChar char="▪"/>
            </a:pPr>
            <a:r>
              <a:rPr lang="en-US" sz="2500">
                <a:latin typeface="Times New Roman"/>
                <a:ea typeface="Times New Roman"/>
                <a:cs typeface="Times New Roman"/>
                <a:sym typeface="Times New Roman"/>
              </a:rPr>
              <a:t>Material Used for bolts : AR400 Carbon Steel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Tensile Strength : 1241 MPa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Shear capacity : 174.981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Load on the member: 4.410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Load on single bolt : 1.102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Bearing Capacity: 231.653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Bolt Diameter: M28</a:t>
            </a:r>
            <a:endParaRPr sz="2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Project Objective</a:t>
            </a:r>
            <a:endParaRPr/>
          </a:p>
        </p:txBody>
      </p:sp>
      <p:sp>
        <p:nvSpPr>
          <p:cNvPr id="85" name="Google Shape;85;p11"/>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5</a:t>
            </a:fld>
            <a:endParaRPr sz="900" b="0" i="0" u="none" strike="noStrike" cap="none">
              <a:solidFill>
                <a:srgbClr val="4F4F4F"/>
              </a:solidFill>
              <a:latin typeface="Arial"/>
              <a:ea typeface="Arial"/>
              <a:cs typeface="Arial"/>
              <a:sym typeface="Arial"/>
            </a:endParaRPr>
          </a:p>
        </p:txBody>
      </p:sp>
      <p:sp>
        <p:nvSpPr>
          <p:cNvPr id="86" name="Google Shape;86;p11"/>
          <p:cNvSpPr txBox="1"/>
          <p:nvPr/>
        </p:nvSpPr>
        <p:spPr>
          <a:xfrm>
            <a:off x="392900" y="945600"/>
            <a:ext cx="11279100" cy="540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US" sz="2300">
                <a:solidFill>
                  <a:schemeClr val="dk1"/>
                </a:solidFill>
              </a:rPr>
              <a:t>Payload Ejection</a:t>
            </a:r>
            <a:endParaRPr sz="2300">
              <a:solidFill>
                <a:schemeClr val="dk1"/>
              </a:solidFill>
            </a:endParaRPr>
          </a:p>
          <a:p>
            <a:pPr marL="0" lvl="0" indent="0" algn="l" rtl="0">
              <a:spcBef>
                <a:spcPts val="1200"/>
              </a:spcBef>
              <a:spcAft>
                <a:spcPts val="0"/>
              </a:spcAft>
              <a:buNone/>
            </a:pPr>
            <a:endParaRPr sz="2300" b="1">
              <a:solidFill>
                <a:schemeClr val="dk1"/>
              </a:solidFill>
            </a:endParaRPr>
          </a:p>
        </p:txBody>
      </p:sp>
      <p:pic>
        <p:nvPicPr>
          <p:cNvPr id="87" name="Google Shape;87;p11" title="Untitled video - Made with Clipchamp.mp4">
            <a:hlinkClick r:id="rId3"/>
          </p:cNvPr>
          <p:cNvPicPr preferRelativeResize="0"/>
          <p:nvPr/>
        </p:nvPicPr>
        <p:blipFill>
          <a:blip r:embed="rId4">
            <a:alphaModFix/>
          </a:blip>
          <a:stretch>
            <a:fillRect/>
          </a:stretch>
        </p:blipFill>
        <p:spPr>
          <a:xfrm>
            <a:off x="2078650" y="1566523"/>
            <a:ext cx="8034675" cy="4519499"/>
          </a:xfrm>
          <a:prstGeom prst="rect">
            <a:avLst/>
          </a:prstGeom>
          <a:noFill/>
          <a:ln>
            <a:noFill/>
          </a:ln>
          <a:effectLst>
            <a:outerShdw blurRad="57150" dist="19050" dir="5400000" algn="bl" rotWithShape="0">
              <a:srgbClr val="000000">
                <a:alpha val="50000"/>
              </a:srgbClr>
            </a:outerShdw>
          </a:effectLst>
        </p:spPr>
      </p:pic>
      <p:sp>
        <p:nvSpPr>
          <p:cNvPr id="88" name="Google Shape;88;p11"/>
          <p:cNvSpPr txBox="1"/>
          <p:nvPr/>
        </p:nvSpPr>
        <p:spPr>
          <a:xfrm>
            <a:off x="8053225" y="6242900"/>
            <a:ext cx="346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3F3F3F"/>
                </a:solidFill>
              </a:rPr>
              <a:t>*Source: 422nd Test &amp; Evaluation Squadron Social Media</a:t>
            </a:r>
            <a:endParaRPr sz="1000">
              <a:solidFill>
                <a:srgbClr val="3F3F3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Axial Loading</a:t>
            </a:r>
            <a:endParaRPr/>
          </a:p>
        </p:txBody>
      </p:sp>
      <p:sp>
        <p:nvSpPr>
          <p:cNvPr id="440" name="Google Shape;440;p5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50</a:t>
            </a:fld>
            <a:endParaRPr/>
          </a:p>
        </p:txBody>
      </p:sp>
      <p:sp>
        <p:nvSpPr>
          <p:cNvPr id="441" name="Google Shape;441;p56"/>
          <p:cNvSpPr txBox="1">
            <a:spLocks noGrp="1"/>
          </p:cNvSpPr>
          <p:nvPr>
            <p:ph type="body" idx="1"/>
          </p:nvPr>
        </p:nvSpPr>
        <p:spPr>
          <a:xfrm>
            <a:off x="457200" y="914400"/>
            <a:ext cx="5848800" cy="2514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b="1">
                <a:latin typeface="Times New Roman"/>
                <a:ea typeface="Times New Roman"/>
                <a:cs typeface="Times New Roman"/>
                <a:sym typeface="Times New Roman"/>
              </a:rPr>
              <a:t>Assumptions </a:t>
            </a:r>
            <a:endParaRPr sz="2200" b="1">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F3F3F"/>
              </a:buClr>
              <a:buSzPts val="2000"/>
              <a:buFont typeface="Times New Roman"/>
              <a:buChar char="●"/>
            </a:pPr>
            <a:r>
              <a:rPr lang="en-US">
                <a:latin typeface="Times New Roman"/>
                <a:ea typeface="Times New Roman"/>
                <a:cs typeface="Times New Roman"/>
                <a:sym typeface="Times New Roman"/>
              </a:rPr>
              <a:t>The load bearing members are the bolts/holes shown in the figure.</a:t>
            </a:r>
            <a:endParaRPr>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F3F3F"/>
              </a:buClr>
              <a:buSzPts val="2000"/>
              <a:buFont typeface="Times New Roman"/>
              <a:buChar char="●"/>
            </a:pPr>
            <a:r>
              <a:rPr lang="en-US">
                <a:latin typeface="Times New Roman"/>
                <a:ea typeface="Times New Roman"/>
                <a:cs typeface="Times New Roman"/>
                <a:sym typeface="Times New Roman"/>
              </a:rPr>
              <a:t>The Latch assembly experiences axial loading acting on the bolts. </a:t>
            </a:r>
            <a:endParaRPr>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F3F3F"/>
              </a:buClr>
              <a:buSzPts val="2000"/>
              <a:buFont typeface="Times New Roman"/>
              <a:buChar char="●"/>
            </a:pPr>
            <a:r>
              <a:rPr lang="en-US">
                <a:latin typeface="Times New Roman"/>
                <a:ea typeface="Times New Roman"/>
                <a:cs typeface="Times New Roman"/>
                <a:sym typeface="Times New Roman"/>
              </a:rPr>
              <a:t>The force is assumed to be in the - Z direction.</a:t>
            </a:r>
            <a:endParaRPr>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F3F3F"/>
              </a:buClr>
              <a:buSzPts val="2000"/>
              <a:buFont typeface="Times New Roman"/>
              <a:buChar char="●"/>
            </a:pPr>
            <a:r>
              <a:rPr lang="en-US">
                <a:latin typeface="Times New Roman"/>
                <a:ea typeface="Times New Roman"/>
                <a:cs typeface="Times New Roman"/>
                <a:sym typeface="Times New Roman"/>
              </a:rPr>
              <a:t> Material used for bolt - AR400 Carbon Steel</a:t>
            </a:r>
            <a:endParaRPr sz="2200" b="1">
              <a:latin typeface="Times New Roman"/>
              <a:ea typeface="Times New Roman"/>
              <a:cs typeface="Times New Roman"/>
              <a:sym typeface="Times New Roman"/>
            </a:endParaRPr>
          </a:p>
          <a:p>
            <a:pPr marL="0" lvl="0" indent="0" algn="l" rtl="0">
              <a:spcBef>
                <a:spcPts val="0"/>
              </a:spcBef>
              <a:spcAft>
                <a:spcPts val="0"/>
              </a:spcAft>
              <a:buNone/>
            </a:pPr>
            <a:endParaRPr sz="2200" b="1">
              <a:latin typeface="Times New Roman"/>
              <a:ea typeface="Times New Roman"/>
              <a:cs typeface="Times New Roman"/>
              <a:sym typeface="Times New Roman"/>
            </a:endParaRPr>
          </a:p>
        </p:txBody>
      </p:sp>
      <p:pic>
        <p:nvPicPr>
          <p:cNvPr id="442" name="Google Shape;442;p56"/>
          <p:cNvPicPr preferRelativeResize="0"/>
          <p:nvPr/>
        </p:nvPicPr>
        <p:blipFill rotWithShape="1">
          <a:blip r:embed="rId3">
            <a:alphaModFix/>
          </a:blip>
          <a:srcRect l="12563" r="12921"/>
          <a:stretch/>
        </p:blipFill>
        <p:spPr>
          <a:xfrm>
            <a:off x="6561075" y="1598638"/>
            <a:ext cx="5033550" cy="3660724"/>
          </a:xfrm>
          <a:prstGeom prst="rect">
            <a:avLst/>
          </a:prstGeom>
          <a:noFill/>
          <a:ln>
            <a:noFill/>
          </a:ln>
        </p:spPr>
      </p:pic>
      <p:pic>
        <p:nvPicPr>
          <p:cNvPr id="443" name="Google Shape;443;p56"/>
          <p:cNvPicPr preferRelativeResize="0"/>
          <p:nvPr/>
        </p:nvPicPr>
        <p:blipFill>
          <a:blip r:embed="rId4">
            <a:alphaModFix/>
          </a:blip>
          <a:stretch>
            <a:fillRect/>
          </a:stretch>
        </p:blipFill>
        <p:spPr>
          <a:xfrm>
            <a:off x="555575" y="4062850"/>
            <a:ext cx="1890895" cy="647725"/>
          </a:xfrm>
          <a:prstGeom prst="rect">
            <a:avLst/>
          </a:prstGeom>
          <a:noFill/>
          <a:ln>
            <a:noFill/>
          </a:ln>
        </p:spPr>
      </p:pic>
      <p:pic>
        <p:nvPicPr>
          <p:cNvPr id="444" name="Google Shape;444;p56"/>
          <p:cNvPicPr preferRelativeResize="0"/>
          <p:nvPr/>
        </p:nvPicPr>
        <p:blipFill>
          <a:blip r:embed="rId5">
            <a:alphaModFix/>
          </a:blip>
          <a:stretch>
            <a:fillRect/>
          </a:stretch>
        </p:blipFill>
        <p:spPr>
          <a:xfrm>
            <a:off x="478316" y="4710573"/>
            <a:ext cx="2045425" cy="600400"/>
          </a:xfrm>
          <a:prstGeom prst="rect">
            <a:avLst/>
          </a:prstGeom>
          <a:noFill/>
          <a:ln>
            <a:noFill/>
          </a:ln>
        </p:spPr>
      </p:pic>
      <p:pic>
        <p:nvPicPr>
          <p:cNvPr id="445" name="Google Shape;445;p56"/>
          <p:cNvPicPr preferRelativeResize="0"/>
          <p:nvPr/>
        </p:nvPicPr>
        <p:blipFill>
          <a:blip r:embed="rId6">
            <a:alphaModFix/>
          </a:blip>
          <a:stretch>
            <a:fillRect/>
          </a:stretch>
        </p:blipFill>
        <p:spPr>
          <a:xfrm>
            <a:off x="478325" y="5310975"/>
            <a:ext cx="2045425" cy="647719"/>
          </a:xfrm>
          <a:prstGeom prst="rect">
            <a:avLst/>
          </a:prstGeom>
          <a:noFill/>
          <a:ln>
            <a:noFill/>
          </a:ln>
        </p:spPr>
      </p:pic>
      <p:pic>
        <p:nvPicPr>
          <p:cNvPr id="446" name="Google Shape;446;p56"/>
          <p:cNvPicPr preferRelativeResize="0"/>
          <p:nvPr/>
        </p:nvPicPr>
        <p:blipFill>
          <a:blip r:embed="rId7">
            <a:alphaModFix/>
          </a:blip>
          <a:stretch>
            <a:fillRect/>
          </a:stretch>
        </p:blipFill>
        <p:spPr>
          <a:xfrm>
            <a:off x="555575" y="5958700"/>
            <a:ext cx="1720341" cy="600400"/>
          </a:xfrm>
          <a:prstGeom prst="rect">
            <a:avLst/>
          </a:prstGeom>
          <a:noFill/>
          <a:ln>
            <a:noFill/>
          </a:ln>
        </p:spPr>
      </p:pic>
      <p:sp>
        <p:nvSpPr>
          <p:cNvPr id="447" name="Google Shape;447;p56"/>
          <p:cNvSpPr txBox="1"/>
          <p:nvPr/>
        </p:nvSpPr>
        <p:spPr>
          <a:xfrm>
            <a:off x="2479350" y="4062850"/>
            <a:ext cx="8205300" cy="25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Times New Roman"/>
                <a:ea typeface="Times New Roman"/>
                <a:cs typeface="Times New Roman"/>
                <a:sym typeface="Times New Roman"/>
              </a:rPr>
              <a:t>= 588 N</a:t>
            </a: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US" sz="2000">
                <a:solidFill>
                  <a:srgbClr val="3F3F3F"/>
                </a:solidFill>
                <a:latin typeface="Times New Roman"/>
                <a:ea typeface="Times New Roman"/>
                <a:cs typeface="Times New Roman"/>
                <a:sym typeface="Times New Roman"/>
              </a:rPr>
              <a:t>= 2.87 mm</a:t>
            </a:r>
            <a:r>
              <a:rPr lang="en-US" sz="2000" baseline="30000">
                <a:solidFill>
                  <a:srgbClr val="3F3F3F"/>
                </a:solidFill>
                <a:latin typeface="Times New Roman"/>
                <a:ea typeface="Times New Roman"/>
                <a:cs typeface="Times New Roman"/>
                <a:sym typeface="Times New Roman"/>
              </a:rPr>
              <a:t>2</a:t>
            </a: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US" sz="2000">
                <a:solidFill>
                  <a:srgbClr val="3F3F3F"/>
                </a:solidFill>
                <a:latin typeface="Times New Roman"/>
                <a:ea typeface="Times New Roman"/>
                <a:cs typeface="Times New Roman"/>
                <a:sym typeface="Times New Roman"/>
              </a:rPr>
              <a:t>= 41.408 MPa (</a:t>
            </a:r>
            <a:r>
              <a:rPr lang="en-US" sz="1800">
                <a:solidFill>
                  <a:srgbClr val="3F3F3F"/>
                </a:solidFill>
                <a:latin typeface="Times New Roman"/>
                <a:ea typeface="Times New Roman"/>
                <a:cs typeface="Times New Roman"/>
                <a:sym typeface="Times New Roman"/>
              </a:rPr>
              <a:t>Tensile stress area = 14.2mm</a:t>
            </a:r>
            <a:r>
              <a:rPr lang="en-US" sz="1800" baseline="30000">
                <a:solidFill>
                  <a:srgbClr val="3F3F3F"/>
                </a:solidFill>
                <a:latin typeface="Times New Roman"/>
                <a:ea typeface="Times New Roman"/>
                <a:cs typeface="Times New Roman"/>
                <a:sym typeface="Times New Roman"/>
              </a:rPr>
              <a:t>2</a:t>
            </a:r>
            <a:r>
              <a:rPr lang="en-US" sz="1800">
                <a:solidFill>
                  <a:srgbClr val="3F3F3F"/>
                </a:solidFill>
                <a:latin typeface="Times New Roman"/>
                <a:ea typeface="Times New Roman"/>
                <a:cs typeface="Times New Roman"/>
                <a:sym typeface="Times New Roman"/>
              </a:rPr>
              <a:t> assumed due to M5 Thread)</a:t>
            </a: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US" sz="2000">
                <a:solidFill>
                  <a:srgbClr val="3F3F3F"/>
                </a:solidFill>
                <a:latin typeface="Times New Roman"/>
                <a:ea typeface="Times New Roman"/>
                <a:cs typeface="Times New Roman"/>
                <a:sym typeface="Times New Roman"/>
              </a:rPr>
              <a:t>= 2.5</a:t>
            </a:r>
            <a:endParaRPr sz="2000">
              <a:solidFill>
                <a:srgbClr val="3F3F3F"/>
              </a:solidFill>
              <a:latin typeface="Times New Roman"/>
              <a:ea typeface="Times New Roman"/>
              <a:cs typeface="Times New Roman"/>
              <a:sym typeface="Times New Roman"/>
            </a:endParaRPr>
          </a:p>
        </p:txBody>
      </p:sp>
      <p:sp>
        <p:nvSpPr>
          <p:cNvPr id="448" name="Google Shape;448;p56"/>
          <p:cNvSpPr txBox="1"/>
          <p:nvPr/>
        </p:nvSpPr>
        <p:spPr>
          <a:xfrm>
            <a:off x="478325" y="3667450"/>
            <a:ext cx="21858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3F3F3F"/>
                </a:solidFill>
                <a:latin typeface="Times New Roman"/>
                <a:ea typeface="Times New Roman"/>
                <a:cs typeface="Times New Roman"/>
                <a:sym typeface="Times New Roman"/>
              </a:rPr>
              <a:t>Formulae used</a:t>
            </a:r>
            <a:endParaRPr sz="2200" b="1">
              <a:solidFill>
                <a:srgbClr val="3F3F3F"/>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External Thread Shear</a:t>
            </a:r>
            <a:endParaRPr/>
          </a:p>
        </p:txBody>
      </p:sp>
      <p:sp>
        <p:nvSpPr>
          <p:cNvPr id="455" name="Google Shape;455;p57"/>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51</a:t>
            </a:fld>
            <a:endParaRPr/>
          </a:p>
        </p:txBody>
      </p:sp>
      <p:sp>
        <p:nvSpPr>
          <p:cNvPr id="456" name="Google Shape;456;p57"/>
          <p:cNvSpPr txBox="1">
            <a:spLocks noGrp="1"/>
          </p:cNvSpPr>
          <p:nvPr>
            <p:ph type="body" idx="1"/>
          </p:nvPr>
        </p:nvSpPr>
        <p:spPr>
          <a:xfrm>
            <a:off x="465225" y="998625"/>
            <a:ext cx="11279100" cy="2514600"/>
          </a:xfrm>
          <a:prstGeom prst="rect">
            <a:avLst/>
          </a:prstGeom>
        </p:spPr>
        <p:txBody>
          <a:bodyPr spcFirstLastPara="1" wrap="square" lIns="91425" tIns="45700" rIns="91425" bIns="45700" anchor="t" anchorCtr="0">
            <a:noAutofit/>
          </a:bodyPr>
          <a:lstStyle/>
          <a:p>
            <a:pPr marL="457200" lvl="0" indent="0" algn="l" rtl="0">
              <a:spcBef>
                <a:spcPts val="540"/>
              </a:spcBef>
              <a:spcAft>
                <a:spcPts val="0"/>
              </a:spcAft>
              <a:buNone/>
            </a:pPr>
            <a:endParaRPr sz="1800"/>
          </a:p>
          <a:p>
            <a:pPr marL="457200" lvl="0" indent="-342900" algn="l" rtl="0">
              <a:spcBef>
                <a:spcPts val="540"/>
              </a:spcBef>
              <a:spcAft>
                <a:spcPts val="0"/>
              </a:spcAft>
              <a:buSzPts val="1800"/>
              <a:buChar char="▪"/>
            </a:pPr>
            <a:r>
              <a:rPr lang="en-US" sz="1800"/>
              <a:t>Thread Shear area for external thread, A</a:t>
            </a:r>
            <a:r>
              <a:rPr lang="en-US" sz="1800" baseline="-25000"/>
              <a:t>ts.ext</a:t>
            </a:r>
            <a:r>
              <a:rPr lang="en-US" sz="1800"/>
              <a:t> = 23.55 (Considering 12 mm thread length)</a:t>
            </a:r>
            <a:endParaRPr sz="1800"/>
          </a:p>
          <a:p>
            <a:pPr marL="457200" lvl="0" indent="0" algn="l" rtl="0">
              <a:spcBef>
                <a:spcPts val="540"/>
              </a:spcBef>
              <a:spcAft>
                <a:spcPts val="0"/>
              </a:spcAft>
              <a:buNone/>
            </a:pPr>
            <a:endParaRPr sz="1800"/>
          </a:p>
          <a:p>
            <a:pPr marL="457200" lvl="0" indent="-342900" algn="l" rtl="0">
              <a:spcBef>
                <a:spcPts val="540"/>
              </a:spcBef>
              <a:spcAft>
                <a:spcPts val="0"/>
              </a:spcAft>
              <a:buSzPts val="1800"/>
              <a:buChar char="▪"/>
            </a:pPr>
            <a:r>
              <a:rPr lang="en-US" sz="1800"/>
              <a:t>Shear stress, τ</a:t>
            </a:r>
            <a:r>
              <a:rPr lang="en-US" sz="1800" baseline="-25000"/>
              <a:t>ts.ext</a:t>
            </a:r>
            <a:r>
              <a:rPr lang="en-US" sz="1800"/>
              <a:t> = 73.46 N/mm</a:t>
            </a:r>
            <a:r>
              <a:rPr lang="en-US" sz="1800" baseline="30000"/>
              <a:t>2</a:t>
            </a:r>
            <a:r>
              <a:rPr lang="en-US" sz="1800"/>
              <a:t> </a:t>
            </a:r>
            <a:endParaRPr sz="1800"/>
          </a:p>
          <a:p>
            <a:pPr marL="457200" lvl="0" indent="0" algn="l" rtl="0">
              <a:spcBef>
                <a:spcPts val="540"/>
              </a:spcBef>
              <a:spcAft>
                <a:spcPts val="0"/>
              </a:spcAft>
              <a:buNone/>
            </a:pPr>
            <a:endParaRPr sz="1800"/>
          </a:p>
          <a:p>
            <a:pPr marL="457200" lvl="0" indent="-342900" algn="l" rtl="0">
              <a:spcBef>
                <a:spcPts val="540"/>
              </a:spcBef>
              <a:spcAft>
                <a:spcPts val="0"/>
              </a:spcAft>
              <a:buSzPts val="1800"/>
              <a:buChar char="▪"/>
            </a:pPr>
            <a:r>
              <a:rPr lang="en-US" sz="1800"/>
              <a:t>Factor of Safety, (FoS) = 184/73.56 = 2.501 (Shear yield strength of Material = 184)</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Rail Assembly </a:t>
            </a:r>
            <a:endParaRPr/>
          </a:p>
        </p:txBody>
      </p:sp>
      <p:sp>
        <p:nvSpPr>
          <p:cNvPr id="463" name="Google Shape;463;p58"/>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52</a:t>
            </a:fld>
            <a:endParaRPr/>
          </a:p>
        </p:txBody>
      </p:sp>
      <p:pic>
        <p:nvPicPr>
          <p:cNvPr id="464" name="Google Shape;464;p58"/>
          <p:cNvPicPr preferRelativeResize="0"/>
          <p:nvPr/>
        </p:nvPicPr>
        <p:blipFill rotWithShape="1">
          <a:blip r:embed="rId3">
            <a:alphaModFix/>
          </a:blip>
          <a:srcRect l="11522" t="5983" r="1453" b="3633"/>
          <a:stretch/>
        </p:blipFill>
        <p:spPr>
          <a:xfrm>
            <a:off x="6248500" y="1376850"/>
            <a:ext cx="5495824" cy="2052150"/>
          </a:xfrm>
          <a:prstGeom prst="rect">
            <a:avLst/>
          </a:prstGeom>
          <a:noFill/>
          <a:ln>
            <a:noFill/>
          </a:ln>
        </p:spPr>
      </p:pic>
      <p:pic>
        <p:nvPicPr>
          <p:cNvPr id="465" name="Google Shape;465;p58"/>
          <p:cNvPicPr preferRelativeResize="0"/>
          <p:nvPr/>
        </p:nvPicPr>
        <p:blipFill>
          <a:blip r:embed="rId4">
            <a:alphaModFix/>
          </a:blip>
          <a:stretch>
            <a:fillRect/>
          </a:stretch>
        </p:blipFill>
        <p:spPr>
          <a:xfrm>
            <a:off x="1433550" y="4238025"/>
            <a:ext cx="9342451" cy="1796350"/>
          </a:xfrm>
          <a:prstGeom prst="rect">
            <a:avLst/>
          </a:prstGeom>
          <a:noFill/>
          <a:ln>
            <a:noFill/>
          </a:ln>
        </p:spPr>
      </p:pic>
      <p:sp>
        <p:nvSpPr>
          <p:cNvPr id="466" name="Google Shape;466;p58"/>
          <p:cNvSpPr txBox="1"/>
          <p:nvPr/>
        </p:nvSpPr>
        <p:spPr>
          <a:xfrm>
            <a:off x="2915425" y="6222300"/>
            <a:ext cx="5793300" cy="46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rgbClr val="3F3F3F"/>
                </a:solidFill>
              </a:rPr>
              <a:t>Fig: </a:t>
            </a:r>
            <a:r>
              <a:rPr lang="en-US" sz="2000" dirty="0">
                <a:solidFill>
                  <a:srgbClr val="3F3F3F"/>
                </a:solidFill>
              </a:rPr>
              <a:t>Rail guide assembly </a:t>
            </a:r>
            <a:endParaRPr sz="2000" dirty="0">
              <a:solidFill>
                <a:srgbClr val="3F3F3F"/>
              </a:solidFill>
            </a:endParaRPr>
          </a:p>
        </p:txBody>
      </p:sp>
      <p:sp>
        <p:nvSpPr>
          <p:cNvPr id="467" name="Google Shape;467;p58"/>
          <p:cNvSpPr txBox="1"/>
          <p:nvPr/>
        </p:nvSpPr>
        <p:spPr>
          <a:xfrm>
            <a:off x="410225" y="1196225"/>
            <a:ext cx="5386200" cy="28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Assumption </a:t>
            </a:r>
            <a:endParaRPr sz="2000">
              <a:solidFill>
                <a:srgbClr val="3F3F3F"/>
              </a:solidFill>
            </a:endParaRPr>
          </a:p>
          <a:p>
            <a:pPr marL="457200" lvl="0" indent="-355600" algn="l" rtl="0">
              <a:spcBef>
                <a:spcPts val="0"/>
              </a:spcBef>
              <a:spcAft>
                <a:spcPts val="0"/>
              </a:spcAft>
              <a:buClr>
                <a:srgbClr val="3F3F3F"/>
              </a:buClr>
              <a:buSzPts val="2000"/>
              <a:buChar char="●"/>
            </a:pPr>
            <a:r>
              <a:rPr lang="en-US" sz="2000">
                <a:solidFill>
                  <a:srgbClr val="3F3F3F"/>
                </a:solidFill>
              </a:rPr>
              <a:t>The ultimate load is distributed between all the 6 bolts in the main structure member. </a:t>
            </a:r>
            <a:endParaRPr sz="2000">
              <a:solidFill>
                <a:srgbClr val="3F3F3F"/>
              </a:solidFill>
            </a:endParaRPr>
          </a:p>
          <a:p>
            <a:pPr marL="457200" lvl="0" indent="-355600" algn="l" rtl="0">
              <a:spcBef>
                <a:spcPts val="0"/>
              </a:spcBef>
              <a:spcAft>
                <a:spcPts val="0"/>
              </a:spcAft>
              <a:buClr>
                <a:srgbClr val="3F3F3F"/>
              </a:buClr>
              <a:buSzPts val="2000"/>
              <a:buChar char="●"/>
            </a:pPr>
            <a:r>
              <a:rPr lang="en-US" sz="2000">
                <a:solidFill>
                  <a:srgbClr val="3F3F3F"/>
                </a:solidFill>
              </a:rPr>
              <a:t>The load is transferred from the rail assembly to the main structure. </a:t>
            </a:r>
            <a:endParaRPr sz="2000">
              <a:solidFill>
                <a:srgbClr val="3F3F3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Rail Assembly  </a:t>
            </a:r>
            <a:endParaRPr/>
          </a:p>
        </p:txBody>
      </p:sp>
      <p:sp>
        <p:nvSpPr>
          <p:cNvPr id="474" name="Google Shape;474;p59"/>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53</a:t>
            </a:fld>
            <a:endParaRPr/>
          </a:p>
        </p:txBody>
      </p:sp>
      <p:sp>
        <p:nvSpPr>
          <p:cNvPr id="475" name="Google Shape;475;p59"/>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sz="2600" b="1">
                <a:latin typeface="Times New Roman"/>
                <a:ea typeface="Times New Roman"/>
                <a:cs typeface="Times New Roman"/>
                <a:sym typeface="Times New Roman"/>
              </a:rPr>
              <a:t>Calculations </a:t>
            </a:r>
            <a:endParaRPr sz="2600" b="1">
              <a:latin typeface="Times New Roman"/>
              <a:ea typeface="Times New Roman"/>
              <a:cs typeface="Times New Roman"/>
              <a:sym typeface="Times New Roman"/>
            </a:endParaRPr>
          </a:p>
          <a:p>
            <a:pPr marL="457200" lvl="0" indent="-387350" algn="l" rtl="0">
              <a:lnSpc>
                <a:spcPct val="150000"/>
              </a:lnSpc>
              <a:spcBef>
                <a:spcPts val="540"/>
              </a:spcBef>
              <a:spcAft>
                <a:spcPts val="0"/>
              </a:spcAft>
              <a:buSzPts val="2500"/>
              <a:buFont typeface="Times New Roman"/>
              <a:buChar char="▪"/>
            </a:pPr>
            <a:r>
              <a:rPr lang="en-US" sz="2500">
                <a:latin typeface="Times New Roman"/>
                <a:ea typeface="Times New Roman"/>
                <a:cs typeface="Times New Roman"/>
                <a:sym typeface="Times New Roman"/>
              </a:rPr>
              <a:t>Material Used for bolts : AR400 Carbon Steel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Tensile Strength : 1241 MPa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Shear capacity : 9.987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Load on the member: 4.410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Ultimate Load on single bolt : 0.735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Bearing Capacity: 4.9640 kN </a:t>
            </a:r>
            <a:endParaRPr sz="2500">
              <a:latin typeface="Times New Roman"/>
              <a:ea typeface="Times New Roman"/>
              <a:cs typeface="Times New Roman"/>
              <a:sym typeface="Times New Roman"/>
            </a:endParaRPr>
          </a:p>
          <a:p>
            <a:pPr marL="457200" lvl="0" indent="-387350" algn="l"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Bolt Diameter: M6	</a:t>
            </a:r>
            <a:endParaRPr sz="25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Latch arm</a:t>
            </a:r>
            <a:endParaRPr/>
          </a:p>
        </p:txBody>
      </p:sp>
      <p:sp>
        <p:nvSpPr>
          <p:cNvPr id="482" name="Google Shape;482;p60"/>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54</a:t>
            </a:fld>
            <a:endParaRPr/>
          </a:p>
        </p:txBody>
      </p:sp>
      <p:sp>
        <p:nvSpPr>
          <p:cNvPr id="483" name="Google Shape;483;p60"/>
          <p:cNvSpPr txBox="1">
            <a:spLocks noGrp="1"/>
          </p:cNvSpPr>
          <p:nvPr>
            <p:ph type="body" idx="1"/>
          </p:nvPr>
        </p:nvSpPr>
        <p:spPr>
          <a:xfrm>
            <a:off x="457200" y="914400"/>
            <a:ext cx="11279100" cy="2160600"/>
          </a:xfrm>
          <a:prstGeom prst="rect">
            <a:avLst/>
          </a:prstGeom>
        </p:spPr>
        <p:txBody>
          <a:bodyPr spcFirstLastPara="1" wrap="square" lIns="91425" tIns="45700" rIns="91425" bIns="45700" anchor="t" anchorCtr="0">
            <a:noAutofit/>
          </a:bodyPr>
          <a:lstStyle/>
          <a:p>
            <a:pPr marL="457200" lvl="0" indent="-368300" algn="l" rtl="0">
              <a:spcBef>
                <a:spcPts val="540"/>
              </a:spcBef>
              <a:spcAft>
                <a:spcPts val="0"/>
              </a:spcAft>
              <a:buSzPts val="2200"/>
              <a:buFont typeface="Times New Roman"/>
              <a:buChar char="▪"/>
            </a:pPr>
            <a:r>
              <a:rPr lang="en-US" sz="2200">
                <a:latin typeface="Times New Roman"/>
                <a:ea typeface="Times New Roman"/>
                <a:cs typeface="Times New Roman"/>
                <a:sym typeface="Times New Roman"/>
              </a:rPr>
              <a:t>For the Latch arm, an Ansys APDL analysis was performed. </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US" sz="2200">
                <a:latin typeface="Times New Roman"/>
                <a:ea typeface="Times New Roman"/>
                <a:cs typeface="Times New Roman"/>
                <a:sym typeface="Times New Roman"/>
              </a:rPr>
              <a:t>A Uniform distributed load (UDL) was applied for 15 mm of length with a magnitude of 98 N/mm. The total length of the arm is 41 mm. </a:t>
            </a:r>
            <a:endParaRPr sz="2200">
              <a:latin typeface="Times New Roman"/>
              <a:ea typeface="Times New Roman"/>
              <a:cs typeface="Times New Roman"/>
              <a:sym typeface="Times New Roman"/>
            </a:endParaRPr>
          </a:p>
          <a:p>
            <a:pPr marL="0" lvl="0" indent="0" algn="l" rtl="0">
              <a:spcBef>
                <a:spcPts val="540"/>
              </a:spcBef>
              <a:spcAft>
                <a:spcPts val="100"/>
              </a:spcAft>
              <a:buNone/>
            </a:pPr>
            <a:endParaRPr sz="1800"/>
          </a:p>
        </p:txBody>
      </p:sp>
      <p:pic>
        <p:nvPicPr>
          <p:cNvPr id="484" name="Google Shape;484;p60"/>
          <p:cNvPicPr preferRelativeResize="0"/>
          <p:nvPr/>
        </p:nvPicPr>
        <p:blipFill>
          <a:blip r:embed="rId3">
            <a:alphaModFix/>
          </a:blip>
          <a:stretch>
            <a:fillRect/>
          </a:stretch>
        </p:blipFill>
        <p:spPr>
          <a:xfrm>
            <a:off x="2109600" y="3274375"/>
            <a:ext cx="8172450" cy="2000250"/>
          </a:xfrm>
          <a:prstGeom prst="rect">
            <a:avLst/>
          </a:prstGeom>
          <a:noFill/>
          <a:ln>
            <a:noFill/>
          </a:ln>
        </p:spPr>
      </p:pic>
      <p:sp>
        <p:nvSpPr>
          <p:cNvPr id="485" name="Google Shape;485;p60"/>
          <p:cNvSpPr txBox="1"/>
          <p:nvPr/>
        </p:nvSpPr>
        <p:spPr>
          <a:xfrm>
            <a:off x="7471750" y="3272400"/>
            <a:ext cx="22860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15 mm </a:t>
            </a:r>
            <a:endParaRPr sz="2000">
              <a:solidFill>
                <a:srgbClr val="3F3F3F"/>
              </a:solidFill>
            </a:endParaRPr>
          </a:p>
        </p:txBody>
      </p:sp>
      <p:sp>
        <p:nvSpPr>
          <p:cNvPr id="486" name="Google Shape;486;p60"/>
          <p:cNvSpPr txBox="1"/>
          <p:nvPr/>
        </p:nvSpPr>
        <p:spPr>
          <a:xfrm>
            <a:off x="5420650" y="4500000"/>
            <a:ext cx="32880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41 mm </a:t>
            </a:r>
            <a:endParaRPr sz="2000">
              <a:solidFill>
                <a:srgbClr val="3F3F3F"/>
              </a:solidFill>
            </a:endParaRPr>
          </a:p>
        </p:txBody>
      </p:sp>
      <p:sp>
        <p:nvSpPr>
          <p:cNvPr id="487" name="Google Shape;487;p60"/>
          <p:cNvSpPr txBox="1"/>
          <p:nvPr/>
        </p:nvSpPr>
        <p:spPr>
          <a:xfrm>
            <a:off x="2758850" y="5204575"/>
            <a:ext cx="7140000" cy="7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rgbClr val="3F3F3F"/>
                </a:solidFill>
              </a:rPr>
              <a:t>Fig:</a:t>
            </a:r>
            <a:r>
              <a:rPr lang="en-US" sz="2000" dirty="0">
                <a:solidFill>
                  <a:srgbClr val="3F3F3F"/>
                </a:solidFill>
              </a:rPr>
              <a:t> FBD for Latch Arm </a:t>
            </a:r>
            <a:endParaRPr sz="2000" dirty="0">
              <a:solidFill>
                <a:srgbClr val="3F3F3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Latch Arm </a:t>
            </a:r>
            <a:endParaRPr/>
          </a:p>
        </p:txBody>
      </p:sp>
      <p:sp>
        <p:nvSpPr>
          <p:cNvPr id="494" name="Google Shape;494;p61"/>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55</a:t>
            </a:fld>
            <a:endParaRPr/>
          </a:p>
        </p:txBody>
      </p:sp>
      <p:pic>
        <p:nvPicPr>
          <p:cNvPr id="495" name="Google Shape;495;p61"/>
          <p:cNvPicPr preferRelativeResize="0"/>
          <p:nvPr/>
        </p:nvPicPr>
        <p:blipFill>
          <a:blip r:embed="rId3">
            <a:alphaModFix/>
          </a:blip>
          <a:stretch>
            <a:fillRect/>
          </a:stretch>
        </p:blipFill>
        <p:spPr>
          <a:xfrm>
            <a:off x="685938" y="1603200"/>
            <a:ext cx="5167777" cy="3870800"/>
          </a:xfrm>
          <a:prstGeom prst="rect">
            <a:avLst/>
          </a:prstGeom>
          <a:noFill/>
          <a:ln>
            <a:noFill/>
          </a:ln>
        </p:spPr>
      </p:pic>
      <p:pic>
        <p:nvPicPr>
          <p:cNvPr id="496" name="Google Shape;496;p61"/>
          <p:cNvPicPr preferRelativeResize="0"/>
          <p:nvPr/>
        </p:nvPicPr>
        <p:blipFill>
          <a:blip r:embed="rId4">
            <a:alphaModFix/>
          </a:blip>
          <a:stretch>
            <a:fillRect/>
          </a:stretch>
        </p:blipFill>
        <p:spPr>
          <a:xfrm>
            <a:off x="6485013" y="1286650"/>
            <a:ext cx="4674226" cy="4284701"/>
          </a:xfrm>
          <a:prstGeom prst="rect">
            <a:avLst/>
          </a:prstGeom>
          <a:noFill/>
          <a:ln>
            <a:noFill/>
          </a:ln>
        </p:spPr>
      </p:pic>
      <p:sp>
        <p:nvSpPr>
          <p:cNvPr id="497" name="Google Shape;497;p61"/>
          <p:cNvSpPr txBox="1"/>
          <p:nvPr/>
        </p:nvSpPr>
        <p:spPr>
          <a:xfrm>
            <a:off x="363250" y="5689600"/>
            <a:ext cx="533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rPr>
              <a:t>Fig. </a:t>
            </a:r>
            <a:r>
              <a:rPr lang="en-US" sz="1600">
                <a:solidFill>
                  <a:srgbClr val="3F3F3F"/>
                </a:solidFill>
              </a:rPr>
              <a:t>Contour plot of Nodal solution</a:t>
            </a:r>
            <a:endParaRPr sz="1600">
              <a:solidFill>
                <a:srgbClr val="3F3F3F"/>
              </a:solidFill>
            </a:endParaRPr>
          </a:p>
        </p:txBody>
      </p:sp>
      <p:sp>
        <p:nvSpPr>
          <p:cNvPr id="498" name="Google Shape;498;p61"/>
          <p:cNvSpPr txBox="1"/>
          <p:nvPr/>
        </p:nvSpPr>
        <p:spPr>
          <a:xfrm>
            <a:off x="6211325" y="5799200"/>
            <a:ext cx="5440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rPr>
              <a:t>Fig. </a:t>
            </a:r>
            <a:r>
              <a:rPr lang="en-US" sz="1600">
                <a:solidFill>
                  <a:srgbClr val="3F3F3F"/>
                </a:solidFill>
              </a:rPr>
              <a:t>List of results for Elastic strain</a:t>
            </a:r>
            <a:endParaRPr sz="1600">
              <a:solidFill>
                <a:srgbClr val="3F3F3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2"/>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Drag Calculation </a:t>
            </a:r>
            <a:endParaRPr/>
          </a:p>
        </p:txBody>
      </p:sp>
      <p:sp>
        <p:nvSpPr>
          <p:cNvPr id="505" name="Google Shape;505;p62"/>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56</a:t>
            </a:fld>
            <a:endParaRPr/>
          </a:p>
        </p:txBody>
      </p:sp>
      <p:pic>
        <p:nvPicPr>
          <p:cNvPr id="506" name="Google Shape;506;p62"/>
          <p:cNvPicPr preferRelativeResize="0"/>
          <p:nvPr/>
        </p:nvPicPr>
        <p:blipFill>
          <a:blip r:embed="rId3">
            <a:alphaModFix/>
          </a:blip>
          <a:stretch>
            <a:fillRect/>
          </a:stretch>
        </p:blipFill>
        <p:spPr>
          <a:xfrm>
            <a:off x="1020875" y="1149500"/>
            <a:ext cx="4619250" cy="1167225"/>
          </a:xfrm>
          <a:prstGeom prst="rect">
            <a:avLst/>
          </a:prstGeom>
          <a:noFill/>
          <a:ln>
            <a:noFill/>
          </a:ln>
        </p:spPr>
      </p:pic>
      <p:sp>
        <p:nvSpPr>
          <p:cNvPr id="507" name="Google Shape;507;p62"/>
          <p:cNvSpPr txBox="1"/>
          <p:nvPr/>
        </p:nvSpPr>
        <p:spPr>
          <a:xfrm>
            <a:off x="1198650" y="2480150"/>
            <a:ext cx="4751700" cy="28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3F3F3F"/>
                </a:solidFill>
              </a:rPr>
              <a:t>Drag force for the aircraft:</a:t>
            </a:r>
            <a:br>
              <a:rPr lang="en-US" sz="2000" b="1">
                <a:solidFill>
                  <a:srgbClr val="3F3F3F"/>
                </a:solidFill>
              </a:rPr>
            </a:br>
            <a:endParaRPr sz="2000" b="1">
              <a:solidFill>
                <a:srgbClr val="3F3F3F"/>
              </a:solidFill>
            </a:endParaRPr>
          </a:p>
          <a:p>
            <a:pPr marL="0" lvl="0" indent="0" algn="l" rtl="0">
              <a:spcBef>
                <a:spcPts val="0"/>
              </a:spcBef>
              <a:spcAft>
                <a:spcPts val="0"/>
              </a:spcAft>
              <a:buNone/>
            </a:pPr>
            <a:r>
              <a:rPr lang="en-US" sz="2000">
                <a:solidFill>
                  <a:srgbClr val="3F3F3F"/>
                </a:solidFill>
              </a:rPr>
              <a:t>Coefficient of Drag, C</a:t>
            </a:r>
            <a:r>
              <a:rPr lang="en-US" sz="2000" baseline="-25000">
                <a:solidFill>
                  <a:srgbClr val="3F3F3F"/>
                </a:solidFill>
              </a:rPr>
              <a:t>d</a:t>
            </a:r>
            <a:r>
              <a:rPr lang="en-US" sz="2000">
                <a:solidFill>
                  <a:srgbClr val="3F3F3F"/>
                </a:solidFill>
              </a:rPr>
              <a:t> = 0.015 - 0.029</a:t>
            </a:r>
            <a:endParaRPr sz="2000">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None/>
            </a:pPr>
            <a:r>
              <a:rPr lang="en-US" sz="2000">
                <a:solidFill>
                  <a:srgbClr val="3F3F3F"/>
                </a:solidFill>
              </a:rPr>
              <a:t>UAV Frontal Area = 1.485 m</a:t>
            </a:r>
            <a:r>
              <a:rPr lang="en-US" sz="2000" baseline="30000">
                <a:solidFill>
                  <a:srgbClr val="3F3F3F"/>
                </a:solidFill>
              </a:rPr>
              <a:t>2</a:t>
            </a:r>
            <a:endParaRPr sz="2000">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None/>
            </a:pPr>
            <a:r>
              <a:rPr lang="en-US" sz="2000">
                <a:solidFill>
                  <a:srgbClr val="3F3F3F"/>
                </a:solidFill>
              </a:rPr>
              <a:t>Velocity, V = 31.11 m/sec</a:t>
            </a:r>
            <a:r>
              <a:rPr lang="en-US" sz="2000" baseline="30000">
                <a:solidFill>
                  <a:srgbClr val="3F3F3F"/>
                </a:solidFill>
              </a:rPr>
              <a:t>2</a:t>
            </a:r>
            <a:endParaRPr sz="2000">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None/>
            </a:pPr>
            <a:r>
              <a:rPr lang="en-US" sz="2000">
                <a:solidFill>
                  <a:srgbClr val="3F3F3F"/>
                </a:solidFill>
              </a:rPr>
              <a:t>Density = 0.59 kg/m</a:t>
            </a:r>
            <a:r>
              <a:rPr lang="en-US" sz="2000" baseline="30000">
                <a:solidFill>
                  <a:srgbClr val="3F3F3F"/>
                </a:solidFill>
              </a:rPr>
              <a:t>3</a:t>
            </a:r>
            <a:endParaRPr sz="2000">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None/>
            </a:pPr>
            <a:r>
              <a:rPr lang="en-US" sz="2000">
                <a:solidFill>
                  <a:srgbClr val="3F3F3F"/>
                </a:solidFill>
              </a:rPr>
              <a:t>Drag Force, F</a:t>
            </a:r>
            <a:r>
              <a:rPr lang="en-US" sz="2000" baseline="-25000">
                <a:solidFill>
                  <a:srgbClr val="3F3F3F"/>
                </a:solidFill>
              </a:rPr>
              <a:t>d</a:t>
            </a:r>
            <a:r>
              <a:rPr lang="en-US" sz="2000">
                <a:solidFill>
                  <a:srgbClr val="3F3F3F"/>
                </a:solidFill>
              </a:rPr>
              <a:t> = 12.25 Newtons </a:t>
            </a:r>
            <a:endParaRPr sz="2000">
              <a:solidFill>
                <a:srgbClr val="3F3F3F"/>
              </a:solidFill>
            </a:endParaRPr>
          </a:p>
        </p:txBody>
      </p:sp>
      <p:sp>
        <p:nvSpPr>
          <p:cNvPr id="508" name="Google Shape;508;p62"/>
          <p:cNvSpPr txBox="1"/>
          <p:nvPr/>
        </p:nvSpPr>
        <p:spPr>
          <a:xfrm>
            <a:off x="6418275" y="2480150"/>
            <a:ext cx="5136600" cy="28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3F3F3F"/>
                </a:solidFill>
              </a:rPr>
              <a:t>Drag force of the hardpoint:</a:t>
            </a:r>
            <a:endParaRPr sz="2000" b="1">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Clr>
                <a:schemeClr val="dk1"/>
              </a:buClr>
              <a:buSzPts val="1100"/>
              <a:buFont typeface="Arial"/>
              <a:buNone/>
            </a:pPr>
            <a:r>
              <a:rPr lang="en-US" sz="2000">
                <a:solidFill>
                  <a:srgbClr val="3F3F3F"/>
                </a:solidFill>
              </a:rPr>
              <a:t>Coefficient of Drag, C</a:t>
            </a:r>
            <a:r>
              <a:rPr lang="en-US" sz="2000" baseline="-25000">
                <a:solidFill>
                  <a:srgbClr val="3F3F3F"/>
                </a:solidFill>
              </a:rPr>
              <a:t>d</a:t>
            </a:r>
            <a:r>
              <a:rPr lang="en-US" sz="2000">
                <a:solidFill>
                  <a:srgbClr val="3F3F3F"/>
                </a:solidFill>
              </a:rPr>
              <a:t> = 0.17</a:t>
            </a:r>
            <a:endParaRPr sz="2000">
              <a:solidFill>
                <a:srgbClr val="3F3F3F"/>
              </a:solidFill>
            </a:endParaRPr>
          </a:p>
          <a:p>
            <a:pPr marL="0" lvl="0" indent="0" algn="l" rtl="0">
              <a:spcBef>
                <a:spcPts val="0"/>
              </a:spcBef>
              <a:spcAft>
                <a:spcPts val="0"/>
              </a:spcAft>
              <a:buClr>
                <a:schemeClr val="dk1"/>
              </a:buClr>
              <a:buSzPts val="1100"/>
              <a:buFont typeface="Arial"/>
              <a:buNone/>
            </a:pPr>
            <a:endParaRPr sz="2000">
              <a:solidFill>
                <a:srgbClr val="3F3F3F"/>
              </a:solidFill>
            </a:endParaRPr>
          </a:p>
          <a:p>
            <a:pPr marL="0" lvl="0" indent="0" algn="l" rtl="0">
              <a:spcBef>
                <a:spcPts val="0"/>
              </a:spcBef>
              <a:spcAft>
                <a:spcPts val="0"/>
              </a:spcAft>
              <a:buClr>
                <a:schemeClr val="dk1"/>
              </a:buClr>
              <a:buSzPts val="1100"/>
              <a:buFont typeface="Arial"/>
              <a:buNone/>
            </a:pPr>
            <a:r>
              <a:rPr lang="en-US" sz="2000">
                <a:solidFill>
                  <a:srgbClr val="3F3F3F"/>
                </a:solidFill>
              </a:rPr>
              <a:t>UAV Frontal Area = 0.024 m</a:t>
            </a:r>
            <a:r>
              <a:rPr lang="en-US" sz="2000" baseline="30000">
                <a:solidFill>
                  <a:srgbClr val="3F3F3F"/>
                </a:solidFill>
              </a:rPr>
              <a:t>2</a:t>
            </a:r>
            <a:endParaRPr sz="2000">
              <a:solidFill>
                <a:srgbClr val="3F3F3F"/>
              </a:solidFill>
            </a:endParaRPr>
          </a:p>
          <a:p>
            <a:pPr marL="0" lvl="0" indent="0" algn="l" rtl="0">
              <a:spcBef>
                <a:spcPts val="0"/>
              </a:spcBef>
              <a:spcAft>
                <a:spcPts val="0"/>
              </a:spcAft>
              <a:buClr>
                <a:schemeClr val="dk1"/>
              </a:buClr>
              <a:buSzPts val="1100"/>
              <a:buFont typeface="Arial"/>
              <a:buNone/>
            </a:pPr>
            <a:endParaRPr sz="2000">
              <a:solidFill>
                <a:srgbClr val="3F3F3F"/>
              </a:solidFill>
            </a:endParaRPr>
          </a:p>
          <a:p>
            <a:pPr marL="0" lvl="0" indent="0" algn="l" rtl="0">
              <a:spcBef>
                <a:spcPts val="0"/>
              </a:spcBef>
              <a:spcAft>
                <a:spcPts val="0"/>
              </a:spcAft>
              <a:buClr>
                <a:schemeClr val="dk1"/>
              </a:buClr>
              <a:buSzPts val="1100"/>
              <a:buFont typeface="Arial"/>
              <a:buNone/>
            </a:pPr>
            <a:r>
              <a:rPr lang="en-US" sz="2000">
                <a:solidFill>
                  <a:srgbClr val="3F3F3F"/>
                </a:solidFill>
              </a:rPr>
              <a:t>Velocity, V = 31.11 m/sec</a:t>
            </a:r>
            <a:r>
              <a:rPr lang="en-US" sz="2000" baseline="30000">
                <a:solidFill>
                  <a:srgbClr val="3F3F3F"/>
                </a:solidFill>
              </a:rPr>
              <a:t>2</a:t>
            </a:r>
            <a:endParaRPr sz="2000">
              <a:solidFill>
                <a:srgbClr val="3F3F3F"/>
              </a:solidFill>
            </a:endParaRPr>
          </a:p>
          <a:p>
            <a:pPr marL="0" lvl="0" indent="0" algn="l" rtl="0">
              <a:spcBef>
                <a:spcPts val="0"/>
              </a:spcBef>
              <a:spcAft>
                <a:spcPts val="0"/>
              </a:spcAft>
              <a:buClr>
                <a:schemeClr val="dk1"/>
              </a:buClr>
              <a:buSzPts val="1100"/>
              <a:buFont typeface="Arial"/>
              <a:buNone/>
            </a:pPr>
            <a:endParaRPr sz="2000">
              <a:solidFill>
                <a:srgbClr val="3F3F3F"/>
              </a:solidFill>
            </a:endParaRPr>
          </a:p>
          <a:p>
            <a:pPr marL="0" lvl="0" indent="0" algn="l" rtl="0">
              <a:spcBef>
                <a:spcPts val="0"/>
              </a:spcBef>
              <a:spcAft>
                <a:spcPts val="0"/>
              </a:spcAft>
              <a:buClr>
                <a:schemeClr val="dk1"/>
              </a:buClr>
              <a:buSzPts val="1100"/>
              <a:buFont typeface="Arial"/>
              <a:buNone/>
            </a:pPr>
            <a:r>
              <a:rPr lang="en-US" sz="2000">
                <a:solidFill>
                  <a:srgbClr val="3F3F3F"/>
                </a:solidFill>
              </a:rPr>
              <a:t>Density = 0.59 kg/m</a:t>
            </a:r>
            <a:r>
              <a:rPr lang="en-US" sz="2000" baseline="30000">
                <a:solidFill>
                  <a:srgbClr val="3F3F3F"/>
                </a:solidFill>
              </a:rPr>
              <a:t>3</a:t>
            </a:r>
            <a:endParaRPr sz="2000">
              <a:solidFill>
                <a:srgbClr val="3F3F3F"/>
              </a:solidFill>
            </a:endParaRPr>
          </a:p>
          <a:p>
            <a:pPr marL="0" lvl="0" indent="0" algn="l" rtl="0">
              <a:spcBef>
                <a:spcPts val="0"/>
              </a:spcBef>
              <a:spcAft>
                <a:spcPts val="0"/>
              </a:spcAft>
              <a:buClr>
                <a:schemeClr val="dk1"/>
              </a:buClr>
              <a:buSzPts val="1100"/>
              <a:buFont typeface="Arial"/>
              <a:buNone/>
            </a:pPr>
            <a:endParaRPr sz="2000">
              <a:solidFill>
                <a:srgbClr val="3F3F3F"/>
              </a:solidFill>
            </a:endParaRPr>
          </a:p>
          <a:p>
            <a:pPr marL="0" lvl="0" indent="0" algn="l" rtl="0">
              <a:spcBef>
                <a:spcPts val="0"/>
              </a:spcBef>
              <a:spcAft>
                <a:spcPts val="0"/>
              </a:spcAft>
              <a:buClr>
                <a:schemeClr val="dk1"/>
              </a:buClr>
              <a:buSzPts val="1100"/>
              <a:buFont typeface="Arial"/>
              <a:buNone/>
            </a:pPr>
            <a:r>
              <a:rPr lang="en-US" sz="2000">
                <a:solidFill>
                  <a:srgbClr val="3F3F3F"/>
                </a:solidFill>
              </a:rPr>
              <a:t>Drag Force, F</a:t>
            </a:r>
            <a:r>
              <a:rPr lang="en-US" sz="2000" baseline="-25000">
                <a:solidFill>
                  <a:srgbClr val="3F3F3F"/>
                </a:solidFill>
              </a:rPr>
              <a:t>d</a:t>
            </a:r>
            <a:r>
              <a:rPr lang="en-US" sz="2000">
                <a:solidFill>
                  <a:srgbClr val="3F3F3F"/>
                </a:solidFill>
              </a:rPr>
              <a:t> =  1.12 Newtons </a:t>
            </a:r>
            <a:endParaRPr sz="2000">
              <a:solidFill>
                <a:srgbClr val="3F3F3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3"/>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57</a:t>
            </a:fld>
            <a:endParaRPr/>
          </a:p>
        </p:txBody>
      </p:sp>
      <p:sp>
        <p:nvSpPr>
          <p:cNvPr id="514" name="Google Shape;514;p63"/>
          <p:cNvSpPr txBox="1">
            <a:spLocks noGrp="1"/>
          </p:cNvSpPr>
          <p:nvPr>
            <p:ph type="body" idx="1"/>
          </p:nvPr>
        </p:nvSpPr>
        <p:spPr>
          <a:xfrm>
            <a:off x="0" y="3106229"/>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Verification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Tier-1 (1/2)</a:t>
            </a:r>
            <a:endParaRPr/>
          </a:p>
        </p:txBody>
      </p:sp>
      <p:sp>
        <p:nvSpPr>
          <p:cNvPr id="521" name="Google Shape;521;p64"/>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58</a:t>
            </a:fld>
            <a:endParaRPr/>
          </a:p>
        </p:txBody>
      </p:sp>
      <p:graphicFrame>
        <p:nvGraphicFramePr>
          <p:cNvPr id="522" name="Google Shape;522;p64"/>
          <p:cNvGraphicFramePr/>
          <p:nvPr/>
        </p:nvGraphicFramePr>
        <p:xfrm>
          <a:off x="952500" y="948325"/>
          <a:ext cx="3000000" cy="3000000"/>
        </p:xfrm>
        <a:graphic>
          <a:graphicData uri="http://schemas.openxmlformats.org/drawingml/2006/table">
            <a:tbl>
              <a:tblPr>
                <a:noFill/>
                <a:tableStyleId>{7DEF75B5-07F1-433B-AF26-D2C31DCE0552}</a:tableStyleId>
              </a:tblPr>
              <a:tblGrid>
                <a:gridCol w="860850">
                  <a:extLst>
                    <a:ext uri="{9D8B030D-6E8A-4147-A177-3AD203B41FA5}">
                      <a16:colId xmlns:a16="http://schemas.microsoft.com/office/drawing/2014/main" val="20000"/>
                    </a:ext>
                  </a:extLst>
                </a:gridCol>
                <a:gridCol w="2265050">
                  <a:extLst>
                    <a:ext uri="{9D8B030D-6E8A-4147-A177-3AD203B41FA5}">
                      <a16:colId xmlns:a16="http://schemas.microsoft.com/office/drawing/2014/main" val="20001"/>
                    </a:ext>
                  </a:extLst>
                </a:gridCol>
                <a:gridCol w="945400">
                  <a:extLst>
                    <a:ext uri="{9D8B030D-6E8A-4147-A177-3AD203B41FA5}">
                      <a16:colId xmlns:a16="http://schemas.microsoft.com/office/drawing/2014/main" val="20002"/>
                    </a:ext>
                  </a:extLst>
                </a:gridCol>
                <a:gridCol w="1357100">
                  <a:extLst>
                    <a:ext uri="{9D8B030D-6E8A-4147-A177-3AD203B41FA5}">
                      <a16:colId xmlns:a16="http://schemas.microsoft.com/office/drawing/2014/main" val="20003"/>
                    </a:ext>
                  </a:extLst>
                </a:gridCol>
                <a:gridCol w="1357100">
                  <a:extLst>
                    <a:ext uri="{9D8B030D-6E8A-4147-A177-3AD203B41FA5}">
                      <a16:colId xmlns:a16="http://schemas.microsoft.com/office/drawing/2014/main" val="20004"/>
                    </a:ext>
                  </a:extLst>
                </a:gridCol>
                <a:gridCol w="1357100">
                  <a:extLst>
                    <a:ext uri="{9D8B030D-6E8A-4147-A177-3AD203B41FA5}">
                      <a16:colId xmlns:a16="http://schemas.microsoft.com/office/drawing/2014/main" val="20005"/>
                    </a:ext>
                  </a:extLst>
                </a:gridCol>
                <a:gridCol w="1928125">
                  <a:extLst>
                    <a:ext uri="{9D8B030D-6E8A-4147-A177-3AD203B41FA5}">
                      <a16:colId xmlns:a16="http://schemas.microsoft.com/office/drawing/2014/main" val="20006"/>
                    </a:ext>
                  </a:extLst>
                </a:gridCol>
              </a:tblGrid>
              <a:tr h="349000">
                <a:tc>
                  <a:txBody>
                    <a:bodyPr/>
                    <a:lstStyle/>
                    <a:p>
                      <a:pPr marL="0" lvl="0" indent="0" algn="ctr" rtl="0">
                        <a:lnSpc>
                          <a:spcPct val="115000"/>
                        </a:lnSpc>
                        <a:spcBef>
                          <a:spcPts val="0"/>
                        </a:spcBef>
                        <a:spcAft>
                          <a:spcPts val="0"/>
                        </a:spcAft>
                        <a:buNone/>
                      </a:pPr>
                      <a:r>
                        <a:rPr lang="en-US" sz="1000" b="1"/>
                        <a:t>Requirement ID</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Requirement type</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Traceability</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Associated Function</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method</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Verification conclusion</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017925">
                <a:tc>
                  <a:txBody>
                    <a:bodyPr/>
                    <a:lstStyle/>
                    <a:p>
                      <a:pPr marL="0" lvl="0" indent="0" algn="ctr" rtl="0">
                        <a:lnSpc>
                          <a:spcPct val="115000"/>
                        </a:lnSpc>
                        <a:spcBef>
                          <a:spcPts val="0"/>
                        </a:spcBef>
                        <a:spcAft>
                          <a:spcPts val="0"/>
                        </a:spcAft>
                        <a:buNone/>
                      </a:pPr>
                      <a:r>
                        <a:rPr lang="en-US" sz="1000"/>
                        <a:t>T1-R-1</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UAV, with this hardpoint, should be able to support the carry &amp; operation of a wide range of payloads found on MALE UAVs without significantly affecting the performance characteristic of the UAV.</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Payload Carrying and</a:t>
                      </a:r>
                      <a:endParaRPr sz="1000"/>
                    </a:p>
                    <a:p>
                      <a:pPr marL="0" lvl="0" indent="0" algn="ctr" rtl="0">
                        <a:lnSpc>
                          <a:spcPct val="115000"/>
                        </a:lnSpc>
                        <a:spcBef>
                          <a:spcPts val="0"/>
                        </a:spcBef>
                        <a:spcAft>
                          <a:spcPts val="0"/>
                        </a:spcAft>
                        <a:buNone/>
                      </a:pPr>
                      <a:r>
                        <a:rPr lang="en-US" sz="1000"/>
                        <a:t>Stability Maintenance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50700">
                <a:tc>
                  <a:txBody>
                    <a:bodyPr/>
                    <a:lstStyle/>
                    <a:p>
                      <a:pPr marL="0" lvl="0" indent="0" algn="ctr" rtl="0">
                        <a:lnSpc>
                          <a:spcPct val="115000"/>
                        </a:lnSpc>
                        <a:spcBef>
                          <a:spcPts val="0"/>
                        </a:spcBef>
                        <a:spcAft>
                          <a:spcPts val="0"/>
                        </a:spcAft>
                        <a:buNone/>
                      </a:pPr>
                      <a:r>
                        <a:rPr lang="en-US" sz="1000"/>
                        <a:t>T1-R-2</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hardpoint mechanism should be compact &amp; lightweight so that it is easy to integrate with the</a:t>
                      </a:r>
                      <a:endParaRPr sz="1000"/>
                    </a:p>
                    <a:p>
                      <a:pPr marL="0" lvl="0" indent="0" algn="ctr" rtl="0">
                        <a:lnSpc>
                          <a:spcPct val="115000"/>
                        </a:lnSpc>
                        <a:spcBef>
                          <a:spcPts val="0"/>
                        </a:spcBef>
                        <a:spcAft>
                          <a:spcPts val="0"/>
                        </a:spcAft>
                        <a:buNone/>
                      </a:pPr>
                      <a:r>
                        <a:rPr lang="en-US" sz="1000"/>
                        <a:t>UAV structure without impeding operational capability.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Integration</a:t>
                      </a:r>
                      <a:endParaRPr sz="1000"/>
                    </a:p>
                    <a:p>
                      <a:pPr marL="0" lvl="0" indent="0" algn="ctr" rtl="0">
                        <a:lnSpc>
                          <a:spcPct val="115000"/>
                        </a:lnSpc>
                        <a:spcBef>
                          <a:spcPts val="0"/>
                        </a:spcBef>
                        <a:spcAft>
                          <a:spcPts val="0"/>
                        </a:spcAft>
                        <a:buNone/>
                      </a:pPr>
                      <a:r>
                        <a:rPr lang="en-US" sz="1000"/>
                        <a:t>and Weight Management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877450">
                <a:tc>
                  <a:txBody>
                    <a:bodyPr/>
                    <a:lstStyle/>
                    <a:p>
                      <a:pPr marL="0" lvl="0" indent="0" algn="ctr" rtl="0">
                        <a:lnSpc>
                          <a:spcPct val="115000"/>
                        </a:lnSpc>
                        <a:spcBef>
                          <a:spcPts val="0"/>
                        </a:spcBef>
                        <a:spcAft>
                          <a:spcPts val="0"/>
                        </a:spcAft>
                        <a:buNone/>
                      </a:pPr>
                      <a:r>
                        <a:rPr lang="en-US" sz="1000"/>
                        <a:t>T1-R-3</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hardpoint mechanism should be compatible with standard modern avionics systems, resulting in ease of</a:t>
                      </a:r>
                      <a:endParaRPr sz="1000"/>
                    </a:p>
                    <a:p>
                      <a:pPr marL="0" lvl="0" indent="0" algn="ctr" rtl="0">
                        <a:lnSpc>
                          <a:spcPct val="115000"/>
                        </a:lnSpc>
                        <a:spcBef>
                          <a:spcPts val="0"/>
                        </a:spcBef>
                        <a:spcAft>
                          <a:spcPts val="0"/>
                        </a:spcAft>
                        <a:buNone/>
                      </a:pPr>
                      <a:r>
                        <a:rPr lang="en-US" sz="1000"/>
                        <a:t>product integration without major modifications &amp; reliable operations.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Avionics Compatibility</a:t>
                      </a:r>
                      <a:endParaRPr sz="1000"/>
                    </a:p>
                    <a:p>
                      <a:pPr marL="0" lvl="0" indent="0" algn="ctr" rtl="0">
                        <a:lnSpc>
                          <a:spcPct val="115000"/>
                        </a:lnSpc>
                        <a:spcBef>
                          <a:spcPts val="0"/>
                        </a:spcBef>
                        <a:spcAft>
                          <a:spcPts val="0"/>
                        </a:spcAft>
                        <a:buNone/>
                      </a:pPr>
                      <a:r>
                        <a:rPr lang="en-US" sz="1000"/>
                        <a:t>and Integration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17925">
                <a:tc>
                  <a:txBody>
                    <a:bodyPr/>
                    <a:lstStyle/>
                    <a:p>
                      <a:pPr marL="0" lvl="0" indent="0" algn="ctr" rtl="0">
                        <a:lnSpc>
                          <a:spcPct val="115000"/>
                        </a:lnSpc>
                        <a:spcBef>
                          <a:spcPts val="0"/>
                        </a:spcBef>
                        <a:spcAft>
                          <a:spcPts val="0"/>
                        </a:spcAft>
                        <a:buNone/>
                      </a:pPr>
                      <a:r>
                        <a:rPr lang="en-US" sz="1000"/>
                        <a:t>T1-R-4</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UAV should be able to utilise the hardpoint mechanism</a:t>
                      </a:r>
                      <a:endParaRPr sz="1000"/>
                    </a:p>
                    <a:p>
                      <a:pPr marL="0" lvl="0" indent="0" algn="ctr" rtl="0">
                        <a:lnSpc>
                          <a:spcPct val="115000"/>
                        </a:lnSpc>
                        <a:spcBef>
                          <a:spcPts val="0"/>
                        </a:spcBef>
                        <a:spcAft>
                          <a:spcPts val="0"/>
                        </a:spcAft>
                        <a:buNone/>
                      </a:pPr>
                      <a:r>
                        <a:rPr lang="en-US" sz="1000"/>
                        <a:t>reliably throughout the expected flight envelope i.e. given</a:t>
                      </a:r>
                      <a:endParaRPr sz="1000"/>
                    </a:p>
                    <a:p>
                      <a:pPr marL="0" lvl="0" indent="0" algn="ctr" rtl="0">
                        <a:lnSpc>
                          <a:spcPct val="115000"/>
                        </a:lnSpc>
                        <a:spcBef>
                          <a:spcPts val="0"/>
                        </a:spcBef>
                        <a:spcAft>
                          <a:spcPts val="0"/>
                        </a:spcAft>
                        <a:buNone/>
                      </a:pPr>
                      <a:r>
                        <a:rPr lang="en-US" sz="1000"/>
                        <a:t>range of altitudes, speed, flight conditions etc.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Operational Reliability and</a:t>
                      </a:r>
                      <a:endParaRPr sz="1000"/>
                    </a:p>
                    <a:p>
                      <a:pPr marL="0" lvl="0" indent="0" algn="ctr" rtl="0">
                        <a:lnSpc>
                          <a:spcPct val="115000"/>
                        </a:lnSpc>
                        <a:spcBef>
                          <a:spcPts val="0"/>
                        </a:spcBef>
                        <a:spcAft>
                          <a:spcPts val="0"/>
                        </a:spcAft>
                        <a:buNone/>
                      </a:pPr>
                      <a:r>
                        <a:rPr lang="en-US" sz="1000"/>
                        <a:t>Environmental Adaptation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52400">
                <a:tc>
                  <a:txBody>
                    <a:bodyPr/>
                    <a:lstStyle/>
                    <a:p>
                      <a:pPr marL="0" lvl="0" indent="0" algn="ctr" rtl="0">
                        <a:lnSpc>
                          <a:spcPct val="115000"/>
                        </a:lnSpc>
                        <a:spcBef>
                          <a:spcPts val="0"/>
                        </a:spcBef>
                        <a:spcAft>
                          <a:spcPts val="0"/>
                        </a:spcAft>
                        <a:buNone/>
                      </a:pPr>
                      <a:r>
                        <a:rPr lang="en-US" sz="1000"/>
                        <a:t>T1-R-5</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mechanism block volume of the hardpoint must be with in </a:t>
                      </a:r>
                      <a:r>
                        <a:rPr lang="en-US" sz="1000" b="1"/>
                        <a:t>120x20x20cm</a:t>
                      </a:r>
                      <a:endParaRPr sz="1000" b="1"/>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Customer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BRU-32 dimensions are taken as a</a:t>
                      </a:r>
                      <a:endParaRPr sz="1000"/>
                    </a:p>
                    <a:p>
                      <a:pPr marL="0" lvl="0" indent="0" algn="ctr" rtl="0">
                        <a:lnSpc>
                          <a:spcPct val="115000"/>
                        </a:lnSpc>
                        <a:spcBef>
                          <a:spcPts val="0"/>
                        </a:spcBef>
                        <a:spcAft>
                          <a:spcPts val="0"/>
                        </a:spcAft>
                        <a:buNone/>
                      </a:pPr>
                      <a:r>
                        <a:rPr lang="en-US" sz="1000"/>
                        <a:t>reference because ejector rack</a:t>
                      </a:r>
                      <a:endParaRPr sz="1000"/>
                    </a:p>
                    <a:p>
                      <a:pPr marL="0" lvl="0" indent="0" algn="ctr" rtl="0">
                        <a:lnSpc>
                          <a:spcPct val="115000"/>
                        </a:lnSpc>
                        <a:spcBef>
                          <a:spcPts val="0"/>
                        </a:spcBef>
                        <a:spcAft>
                          <a:spcPts val="0"/>
                        </a:spcAft>
                        <a:buNone/>
                      </a:pPr>
                      <a:r>
                        <a:rPr lang="en-US" sz="1000"/>
                        <a:t>uses a similar mechanism with</a:t>
                      </a:r>
                      <a:endParaRPr sz="1000"/>
                    </a:p>
                    <a:p>
                      <a:pPr marL="0" lvl="0" indent="0" algn="ctr" rtl="0">
                        <a:lnSpc>
                          <a:spcPct val="115000"/>
                        </a:lnSpc>
                        <a:spcBef>
                          <a:spcPts val="0"/>
                        </a:spcBef>
                        <a:spcAft>
                          <a:spcPts val="0"/>
                        </a:spcAft>
                        <a:buNone/>
                      </a:pPr>
                      <a:r>
                        <a:rPr lang="en-US" sz="1000"/>
                        <a:t>pyrotechnic ejection charge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Volume occupied by the hardpoint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Tier-2 (1/4)</a:t>
            </a:r>
            <a:endParaRPr/>
          </a:p>
        </p:txBody>
      </p:sp>
      <p:sp>
        <p:nvSpPr>
          <p:cNvPr id="529" name="Google Shape;529;p6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59</a:t>
            </a:fld>
            <a:endParaRPr/>
          </a:p>
        </p:txBody>
      </p:sp>
      <p:graphicFrame>
        <p:nvGraphicFramePr>
          <p:cNvPr id="530" name="Google Shape;530;p65"/>
          <p:cNvGraphicFramePr/>
          <p:nvPr/>
        </p:nvGraphicFramePr>
        <p:xfrm>
          <a:off x="688250" y="1092650"/>
          <a:ext cx="3000000" cy="3000000"/>
        </p:xfrm>
        <a:graphic>
          <a:graphicData uri="http://schemas.openxmlformats.org/drawingml/2006/table">
            <a:tbl>
              <a:tblPr>
                <a:noFill/>
                <a:tableStyleId>{7DEF75B5-07F1-433B-AF26-D2C31DCE0552}</a:tableStyleId>
              </a:tblPr>
              <a:tblGrid>
                <a:gridCol w="1138900">
                  <a:extLst>
                    <a:ext uri="{9D8B030D-6E8A-4147-A177-3AD203B41FA5}">
                      <a16:colId xmlns:a16="http://schemas.microsoft.com/office/drawing/2014/main" val="20000"/>
                    </a:ext>
                  </a:extLst>
                </a:gridCol>
                <a:gridCol w="1432850">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gridCol w="1285875">
                  <a:extLst>
                    <a:ext uri="{9D8B030D-6E8A-4147-A177-3AD203B41FA5}">
                      <a16:colId xmlns:a16="http://schemas.microsoft.com/office/drawing/2014/main" val="20005"/>
                    </a:ext>
                  </a:extLst>
                </a:gridCol>
                <a:gridCol w="1285875">
                  <a:extLst>
                    <a:ext uri="{9D8B030D-6E8A-4147-A177-3AD203B41FA5}">
                      <a16:colId xmlns:a16="http://schemas.microsoft.com/office/drawing/2014/main" val="20006"/>
                    </a:ext>
                  </a:extLst>
                </a:gridCol>
                <a:gridCol w="1285875">
                  <a:extLst>
                    <a:ext uri="{9D8B030D-6E8A-4147-A177-3AD203B41FA5}">
                      <a16:colId xmlns:a16="http://schemas.microsoft.com/office/drawing/2014/main" val="20007"/>
                    </a:ext>
                  </a:extLst>
                </a:gridCol>
              </a:tblGrid>
              <a:tr h="3810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Results/Inference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000"/>
                        <a:t>T2-R-1</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Operable in the flight envelope of</a:t>
                      </a:r>
                      <a:endParaRPr sz="1000"/>
                    </a:p>
                    <a:p>
                      <a:pPr marL="0" lvl="0" indent="0" algn="l" rtl="0">
                        <a:lnSpc>
                          <a:spcPct val="115000"/>
                        </a:lnSpc>
                        <a:spcBef>
                          <a:spcPts val="0"/>
                        </a:spcBef>
                        <a:spcAft>
                          <a:spcPts val="0"/>
                        </a:spcAft>
                        <a:buNone/>
                      </a:pPr>
                      <a:r>
                        <a:rPr lang="en-US" sz="1000"/>
                        <a:t>up to </a:t>
                      </a:r>
                      <a:r>
                        <a:rPr lang="en-US" sz="1000" b="1"/>
                        <a:t>10,000m</a:t>
                      </a:r>
                      <a:r>
                        <a:rPr lang="en-US" sz="1000"/>
                        <a:t> altitude, </a:t>
                      </a:r>
                      <a:r>
                        <a:rPr lang="en-US" sz="1000" b="1"/>
                        <a:t>+3g -3g</a:t>
                      </a:r>
                      <a:r>
                        <a:rPr lang="en-US" sz="1000"/>
                        <a:t>, and forward speeds of </a:t>
                      </a:r>
                      <a:r>
                        <a:rPr lang="en-US" sz="1000" b="1"/>
                        <a:t>300 km/h</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Operational</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Expected flight envelope of</a:t>
                      </a:r>
                      <a:endParaRPr sz="1000"/>
                    </a:p>
                    <a:p>
                      <a:pPr marL="0" lvl="0" indent="0" algn="ctr" rtl="0">
                        <a:lnSpc>
                          <a:spcPct val="115000"/>
                        </a:lnSpc>
                        <a:spcBef>
                          <a:spcPts val="0"/>
                        </a:spcBef>
                        <a:spcAft>
                          <a:spcPts val="0"/>
                        </a:spcAft>
                        <a:buNone/>
                      </a:pPr>
                      <a:r>
                        <a:rPr lang="en-US" sz="1000"/>
                        <a:t>typical MALE UAV</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Flight Envelope Management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Pass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000"/>
                        <a:t>T2-R-2</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Actuator selected shall be robust &amp; reliable to the highest degree possible, ensuring that the payload is not released under non-ideal 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under</a:t>
                      </a:r>
                      <a:endParaRPr sz="1000"/>
                    </a:p>
                    <a:p>
                      <a:pPr marL="0" lvl="0" indent="0" algn="ctr" rtl="0">
                        <a:lnSpc>
                          <a:spcPct val="115000"/>
                        </a:lnSpc>
                        <a:spcBef>
                          <a:spcPts val="0"/>
                        </a:spcBef>
                        <a:spcAft>
                          <a:spcPts val="0"/>
                        </a:spcAft>
                        <a:buNone/>
                      </a:pPr>
                      <a:r>
                        <a:rPr lang="en-US" sz="1000"/>
                        <a:t>operational 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000"/>
                        <a:t>T2-R-3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 provision to detect the jettison/launch of the payload upon actuation should exist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Detection system</a:t>
                      </a:r>
                      <a:endParaRPr sz="1000"/>
                    </a:p>
                    <a:p>
                      <a:pPr marL="0" lvl="0" indent="0" algn="ctr" rtl="0">
                        <a:lnSpc>
                          <a:spcPct val="115000"/>
                        </a:lnSpc>
                        <a:spcBef>
                          <a:spcPts val="0"/>
                        </a:spcBef>
                        <a:spcAft>
                          <a:spcPts val="0"/>
                        </a:spcAft>
                        <a:buNone/>
                      </a:pPr>
                      <a:r>
                        <a:rPr lang="en-US" sz="1000"/>
                        <a:t>validated with dummy</a:t>
                      </a:r>
                      <a:endParaRPr sz="1000"/>
                    </a:p>
                    <a:p>
                      <a:pPr marL="0" lvl="0" indent="0" algn="ctr" rtl="0">
                        <a:lnSpc>
                          <a:spcPct val="115000"/>
                        </a:lnSpc>
                        <a:spcBef>
                          <a:spcPts val="0"/>
                        </a:spcBef>
                        <a:spcAft>
                          <a:spcPts val="0"/>
                        </a:spcAft>
                        <a:buNone/>
                      </a:pPr>
                      <a:r>
                        <a:rPr lang="en-US" sz="1000"/>
                        <a:t>payload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000"/>
                        <a:t>T2-R-4</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Implement plungers that will give negative displacement of payload upon ejection/jettison of the payload, clearing</a:t>
                      </a:r>
                      <a:endParaRPr sz="1000"/>
                    </a:p>
                    <a:p>
                      <a:pPr marL="0" lvl="0" indent="0" algn="l" rtl="0">
                        <a:lnSpc>
                          <a:spcPct val="115000"/>
                        </a:lnSpc>
                        <a:spcBef>
                          <a:spcPts val="0"/>
                        </a:spcBef>
                        <a:spcAft>
                          <a:spcPts val="0"/>
                        </a:spcAft>
                        <a:buNone/>
                      </a:pPr>
                      <a:r>
                        <a:rPr lang="en-US" sz="1000"/>
                        <a:t>it from the UAV body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1900" cap="flat" cmpd="sng">
                      <a:solidFill>
                        <a:srgbClr val="CCCCCC"/>
                      </a:solidFill>
                      <a:prstDash val="solid"/>
                      <a:round/>
                      <a:headEnd type="none" w="sm" len="sm"/>
                      <a:tailEnd type="none" w="sm" len="sm"/>
                    </a:lnL>
                    <a:lnT w="11900" cap="flat" cmpd="sng">
                      <a:solidFill>
                        <a:srgbClr val="CCCCCC"/>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Project Objective</a:t>
            </a:r>
            <a:endParaRPr/>
          </a:p>
        </p:txBody>
      </p:sp>
      <p:sp>
        <p:nvSpPr>
          <p:cNvPr id="94" name="Google Shape;94;p12"/>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6</a:t>
            </a:fld>
            <a:endParaRPr sz="900" b="0" i="0" u="none" strike="noStrike" cap="none">
              <a:solidFill>
                <a:srgbClr val="4F4F4F"/>
              </a:solidFill>
              <a:latin typeface="Arial"/>
              <a:ea typeface="Arial"/>
              <a:cs typeface="Arial"/>
              <a:sym typeface="Arial"/>
            </a:endParaRPr>
          </a:p>
        </p:txBody>
      </p:sp>
      <p:pic>
        <p:nvPicPr>
          <p:cNvPr id="95" name="Google Shape;95;p12"/>
          <p:cNvPicPr preferRelativeResize="0"/>
          <p:nvPr/>
        </p:nvPicPr>
        <p:blipFill rotWithShape="1">
          <a:blip r:embed="rId3">
            <a:alphaModFix/>
          </a:blip>
          <a:srcRect t="4136" b="3952"/>
          <a:stretch/>
        </p:blipFill>
        <p:spPr>
          <a:xfrm>
            <a:off x="926475" y="1217525"/>
            <a:ext cx="10249651" cy="5298901"/>
          </a:xfrm>
          <a:prstGeom prst="rect">
            <a:avLst/>
          </a:prstGeom>
          <a:noFill/>
          <a:ln>
            <a:noFill/>
          </a:ln>
        </p:spPr>
      </p:pic>
      <p:sp>
        <p:nvSpPr>
          <p:cNvPr id="96" name="Google Shape;96;p12"/>
          <p:cNvSpPr txBox="1"/>
          <p:nvPr/>
        </p:nvSpPr>
        <p:spPr>
          <a:xfrm>
            <a:off x="5076325" y="1264100"/>
            <a:ext cx="5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3F3F3F"/>
                </a:solidFill>
              </a:rPr>
              <a:t>1.</a:t>
            </a:r>
            <a:endParaRPr sz="2000">
              <a:solidFill>
                <a:srgbClr val="3F3F3F"/>
              </a:solidFill>
            </a:endParaRPr>
          </a:p>
        </p:txBody>
      </p:sp>
      <p:sp>
        <p:nvSpPr>
          <p:cNvPr id="97" name="Google Shape;97;p12"/>
          <p:cNvSpPr txBox="1"/>
          <p:nvPr/>
        </p:nvSpPr>
        <p:spPr>
          <a:xfrm>
            <a:off x="9827250" y="1333775"/>
            <a:ext cx="5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3F3F3F"/>
                </a:solidFill>
              </a:rPr>
              <a:t>2.</a:t>
            </a:r>
            <a:endParaRPr sz="2000">
              <a:solidFill>
                <a:srgbClr val="3F3F3F"/>
              </a:solidFill>
            </a:endParaRPr>
          </a:p>
        </p:txBody>
      </p:sp>
      <p:sp>
        <p:nvSpPr>
          <p:cNvPr id="98" name="Google Shape;98;p12"/>
          <p:cNvSpPr txBox="1"/>
          <p:nvPr/>
        </p:nvSpPr>
        <p:spPr>
          <a:xfrm>
            <a:off x="5165900" y="5948450"/>
            <a:ext cx="5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3F3F3F"/>
                </a:solidFill>
              </a:rPr>
              <a:t>3.</a:t>
            </a:r>
            <a:endParaRPr sz="2000">
              <a:solidFill>
                <a:srgbClr val="3F3F3F"/>
              </a:solidFill>
            </a:endParaRPr>
          </a:p>
        </p:txBody>
      </p:sp>
      <p:sp>
        <p:nvSpPr>
          <p:cNvPr id="99" name="Google Shape;99;p12"/>
          <p:cNvSpPr txBox="1"/>
          <p:nvPr/>
        </p:nvSpPr>
        <p:spPr>
          <a:xfrm>
            <a:off x="5941625" y="5948450"/>
            <a:ext cx="5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3F3F3F"/>
                </a:solidFill>
              </a:rPr>
              <a:t>4.</a:t>
            </a:r>
            <a:endParaRPr sz="2000">
              <a:solidFill>
                <a:srgbClr val="3F3F3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6"/>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Tier-2 (2/4) </a:t>
            </a:r>
            <a:endParaRPr/>
          </a:p>
        </p:txBody>
      </p:sp>
      <p:sp>
        <p:nvSpPr>
          <p:cNvPr id="537" name="Google Shape;537;p6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60</a:t>
            </a:fld>
            <a:endParaRPr/>
          </a:p>
        </p:txBody>
      </p:sp>
      <p:graphicFrame>
        <p:nvGraphicFramePr>
          <p:cNvPr id="538" name="Google Shape;538;p66"/>
          <p:cNvGraphicFramePr/>
          <p:nvPr/>
        </p:nvGraphicFramePr>
        <p:xfrm>
          <a:off x="623700" y="944350"/>
          <a:ext cx="3000000" cy="3000000"/>
        </p:xfrm>
        <a:graphic>
          <a:graphicData uri="http://schemas.openxmlformats.org/drawingml/2006/table">
            <a:tbl>
              <a:tblPr>
                <a:noFill/>
                <a:tableStyleId>{7DEF75B5-07F1-433B-AF26-D2C31DCE0552}</a:tableStyleId>
              </a:tblPr>
              <a:tblGrid>
                <a:gridCol w="1093750">
                  <a:extLst>
                    <a:ext uri="{9D8B030D-6E8A-4147-A177-3AD203B41FA5}">
                      <a16:colId xmlns:a16="http://schemas.microsoft.com/office/drawing/2014/main" val="20000"/>
                    </a:ext>
                  </a:extLst>
                </a:gridCol>
                <a:gridCol w="1642400">
                  <a:extLst>
                    <a:ext uri="{9D8B030D-6E8A-4147-A177-3AD203B41FA5}">
                      <a16:colId xmlns:a16="http://schemas.microsoft.com/office/drawing/2014/main" val="20001"/>
                    </a:ext>
                  </a:extLst>
                </a:gridCol>
                <a:gridCol w="1368075">
                  <a:extLst>
                    <a:ext uri="{9D8B030D-6E8A-4147-A177-3AD203B41FA5}">
                      <a16:colId xmlns:a16="http://schemas.microsoft.com/office/drawing/2014/main" val="20002"/>
                    </a:ext>
                  </a:extLst>
                </a:gridCol>
                <a:gridCol w="1368075">
                  <a:extLst>
                    <a:ext uri="{9D8B030D-6E8A-4147-A177-3AD203B41FA5}">
                      <a16:colId xmlns:a16="http://schemas.microsoft.com/office/drawing/2014/main" val="20003"/>
                    </a:ext>
                  </a:extLst>
                </a:gridCol>
                <a:gridCol w="1368075">
                  <a:extLst>
                    <a:ext uri="{9D8B030D-6E8A-4147-A177-3AD203B41FA5}">
                      <a16:colId xmlns:a16="http://schemas.microsoft.com/office/drawing/2014/main" val="20004"/>
                    </a:ext>
                  </a:extLst>
                </a:gridCol>
                <a:gridCol w="1368075">
                  <a:extLst>
                    <a:ext uri="{9D8B030D-6E8A-4147-A177-3AD203B41FA5}">
                      <a16:colId xmlns:a16="http://schemas.microsoft.com/office/drawing/2014/main" val="20005"/>
                    </a:ext>
                  </a:extLst>
                </a:gridCol>
                <a:gridCol w="1368075">
                  <a:extLst>
                    <a:ext uri="{9D8B030D-6E8A-4147-A177-3AD203B41FA5}">
                      <a16:colId xmlns:a16="http://schemas.microsoft.com/office/drawing/2014/main" val="20006"/>
                    </a:ext>
                  </a:extLst>
                </a:gridCol>
                <a:gridCol w="1368075">
                  <a:extLst>
                    <a:ext uri="{9D8B030D-6E8A-4147-A177-3AD203B41FA5}">
                      <a16:colId xmlns:a16="http://schemas.microsoft.com/office/drawing/2014/main" val="20007"/>
                    </a:ext>
                  </a:extLst>
                </a:gridCol>
              </a:tblGrid>
              <a:tr h="3713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Results/Inference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155075">
                <a:tc>
                  <a:txBody>
                    <a:bodyPr/>
                    <a:lstStyle/>
                    <a:p>
                      <a:pPr marL="0" lvl="0" indent="0" algn="ctr" rtl="0">
                        <a:lnSpc>
                          <a:spcPct val="115000"/>
                        </a:lnSpc>
                        <a:spcBef>
                          <a:spcPts val="0"/>
                        </a:spcBef>
                        <a:spcAft>
                          <a:spcPts val="0"/>
                        </a:spcAft>
                        <a:buNone/>
                      </a:pPr>
                      <a:r>
                        <a:rPr lang="en-US" sz="1000"/>
                        <a:t>T2-R-5</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t>Maximum Payload Weight shall be </a:t>
                      </a:r>
                      <a:r>
                        <a:rPr lang="en-US" sz="1000" b="1"/>
                        <a:t>100kg</a:t>
                      </a:r>
                      <a:endParaRPr sz="1000" b="1"/>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Based on the currently used missiles</a:t>
                      </a:r>
                      <a:endParaRPr sz="1000"/>
                    </a:p>
                    <a:p>
                      <a:pPr marL="0" lvl="0" indent="0" algn="ctr" rtl="0">
                        <a:lnSpc>
                          <a:spcPct val="115000"/>
                        </a:lnSpc>
                        <a:spcBef>
                          <a:spcPts val="0"/>
                        </a:spcBef>
                        <a:spcAft>
                          <a:spcPts val="0"/>
                        </a:spcAft>
                        <a:buNone/>
                      </a:pPr>
                      <a:r>
                        <a:rPr lang="en-US" sz="1000"/>
                        <a:t>AIM-9 Sidewinder - 85kg</a:t>
                      </a:r>
                      <a:endParaRPr sz="1000"/>
                    </a:p>
                    <a:p>
                      <a:pPr marL="0" lvl="0" indent="0" algn="ctr" rtl="0">
                        <a:lnSpc>
                          <a:spcPct val="115000"/>
                        </a:lnSpc>
                        <a:spcBef>
                          <a:spcPts val="0"/>
                        </a:spcBef>
                        <a:spcAft>
                          <a:spcPts val="0"/>
                        </a:spcAft>
                        <a:buNone/>
                      </a:pPr>
                      <a:r>
                        <a:rPr lang="en-US" sz="1000"/>
                        <a:t>IRIS-T- 87.4kg</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Payload Weight Management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Validated up to </a:t>
                      </a:r>
                      <a:endParaRPr sz="1000"/>
                    </a:p>
                    <a:p>
                      <a:pPr marL="0" lvl="0" indent="0" algn="l" rtl="0">
                        <a:lnSpc>
                          <a:spcPct val="115000"/>
                        </a:lnSpc>
                        <a:spcBef>
                          <a:spcPts val="0"/>
                        </a:spcBef>
                        <a:spcAft>
                          <a:spcPts val="0"/>
                        </a:spcAft>
                        <a:buNone/>
                      </a:pPr>
                      <a:r>
                        <a:rPr lang="en-US" sz="1000"/>
                        <a:t>100 kgs of payload weight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85775">
                <a:tc>
                  <a:txBody>
                    <a:bodyPr/>
                    <a:lstStyle/>
                    <a:p>
                      <a:pPr marL="0" lvl="0" indent="0" algn="ctr" rtl="0">
                        <a:lnSpc>
                          <a:spcPct val="115000"/>
                        </a:lnSpc>
                        <a:spcBef>
                          <a:spcPts val="0"/>
                        </a:spcBef>
                        <a:spcAft>
                          <a:spcPts val="0"/>
                        </a:spcAft>
                        <a:buNone/>
                      </a:pPr>
                      <a:r>
                        <a:rPr lang="en-US" sz="1000"/>
                        <a:t>T2-R-6</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system offers minimum drag to the aircraft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Maximization of range/endurance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Aerodynamic Efficiency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Pass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Drag coefficient within</a:t>
                      </a:r>
                      <a:endParaRPr sz="1000"/>
                    </a:p>
                    <a:p>
                      <a:pPr marL="0" lvl="0" indent="0" algn="l" rtl="0">
                        <a:lnSpc>
                          <a:spcPct val="115000"/>
                        </a:lnSpc>
                        <a:spcBef>
                          <a:spcPts val="0"/>
                        </a:spcBef>
                        <a:spcAft>
                          <a:spcPts val="0"/>
                        </a:spcAft>
                        <a:buNone/>
                      </a:pPr>
                      <a:r>
                        <a:rPr lang="en-US" sz="1000"/>
                        <a:t>acceptable limits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914150">
                <a:tc>
                  <a:txBody>
                    <a:bodyPr/>
                    <a:lstStyle/>
                    <a:p>
                      <a:pPr marL="0" lvl="0" indent="0" algn="ctr" rtl="0">
                        <a:lnSpc>
                          <a:spcPct val="115000"/>
                        </a:lnSpc>
                        <a:spcBef>
                          <a:spcPts val="0"/>
                        </a:spcBef>
                        <a:spcAft>
                          <a:spcPts val="0"/>
                        </a:spcAft>
                        <a:buNone/>
                      </a:pPr>
                      <a:r>
                        <a:rPr lang="en-US" sz="1000"/>
                        <a:t>T2-R-7</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Payload release shall happen within </a:t>
                      </a:r>
                      <a:r>
                        <a:rPr lang="en-US" sz="1000" b="1"/>
                        <a:t>50ms</a:t>
                      </a:r>
                      <a:endParaRPr sz="1000" b="1"/>
                    </a:p>
                    <a:p>
                      <a:pPr marL="0" lvl="0" indent="0" algn="l" rtl="0">
                        <a:lnSpc>
                          <a:spcPct val="115000"/>
                        </a:lnSpc>
                        <a:spcBef>
                          <a:spcPts val="0"/>
                        </a:spcBef>
                        <a:spcAft>
                          <a:spcPts val="0"/>
                        </a:spcAft>
                        <a:buNone/>
                      </a:pPr>
                      <a:r>
                        <a:rPr lang="en-US" sz="1000"/>
                        <a:t>of receiving signal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Circular Error Probable (CEP)</a:t>
                      </a:r>
                      <a:endParaRPr sz="1000"/>
                    </a:p>
                    <a:p>
                      <a:pPr marL="0" lvl="0" indent="0" algn="ctr" rtl="0">
                        <a:lnSpc>
                          <a:spcPct val="115000"/>
                        </a:lnSpc>
                        <a:spcBef>
                          <a:spcPts val="0"/>
                        </a:spcBef>
                        <a:spcAft>
                          <a:spcPts val="0"/>
                        </a:spcAft>
                        <a:buNone/>
                      </a:pPr>
                      <a:r>
                        <a:rPr lang="en-US" sz="1000"/>
                        <a:t>of typical weapons payload is</a:t>
                      </a:r>
                      <a:endParaRPr sz="1000"/>
                    </a:p>
                    <a:p>
                      <a:pPr marL="0" lvl="0" indent="0" algn="ctr" rtl="0">
                        <a:lnSpc>
                          <a:spcPct val="115000"/>
                        </a:lnSpc>
                        <a:spcBef>
                          <a:spcPts val="0"/>
                        </a:spcBef>
                        <a:spcAft>
                          <a:spcPts val="0"/>
                        </a:spcAft>
                        <a:buNone/>
                      </a:pPr>
                      <a:r>
                        <a:rPr lang="en-US" sz="1000"/>
                        <a:t>expected to be &lt; 3 m.</a:t>
                      </a:r>
                      <a:endParaRPr sz="1000"/>
                    </a:p>
                    <a:p>
                      <a:pPr marL="0" lvl="0" indent="0" algn="ctr" rtl="0">
                        <a:lnSpc>
                          <a:spcPct val="115000"/>
                        </a:lnSpc>
                        <a:spcBef>
                          <a:spcPts val="0"/>
                        </a:spcBef>
                        <a:spcAft>
                          <a:spcPts val="0"/>
                        </a:spcAft>
                        <a:buNone/>
                      </a:pPr>
                      <a:r>
                        <a:rPr lang="en-US" sz="1000"/>
                        <a:t>Assume max speed of 220 kph,</a:t>
                      </a:r>
                      <a:endParaRPr sz="1000"/>
                    </a:p>
                    <a:p>
                      <a:pPr marL="0" lvl="0" indent="0" algn="ctr" rtl="0">
                        <a:lnSpc>
                          <a:spcPct val="115000"/>
                        </a:lnSpc>
                        <a:spcBef>
                          <a:spcPts val="0"/>
                        </a:spcBef>
                        <a:spcAft>
                          <a:spcPts val="0"/>
                        </a:spcAft>
                        <a:buNone/>
                      </a:pPr>
                      <a:r>
                        <a:rPr lang="en-US" sz="1000"/>
                        <a:t>time taken to travel 3 m is</a:t>
                      </a:r>
                      <a:endParaRPr sz="1000"/>
                    </a:p>
                    <a:p>
                      <a:pPr marL="0" lvl="0" indent="0" algn="ctr" rtl="0">
                        <a:lnSpc>
                          <a:spcPct val="115000"/>
                        </a:lnSpc>
                        <a:spcBef>
                          <a:spcPts val="0"/>
                        </a:spcBef>
                        <a:spcAft>
                          <a:spcPts val="0"/>
                        </a:spcAft>
                        <a:buNone/>
                      </a:pPr>
                      <a:r>
                        <a:rPr lang="en-US" sz="1000"/>
                        <a:t>~0.05 seconds.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Rapid Response</a:t>
                      </a:r>
                      <a:endParaRPr sz="1000"/>
                    </a:p>
                    <a:p>
                      <a:pPr marL="0" lvl="0" indent="0" algn="ctr" rtl="0">
                        <a:lnSpc>
                          <a:spcPct val="115000"/>
                        </a:lnSpc>
                        <a:spcBef>
                          <a:spcPts val="0"/>
                        </a:spcBef>
                        <a:spcAft>
                          <a:spcPts val="0"/>
                        </a:spcAft>
                        <a:buNone/>
                      </a:pPr>
                      <a:r>
                        <a:rPr lang="en-US" sz="1000"/>
                        <a:t>Release Mechanism</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44850">
                <a:tc>
                  <a:txBody>
                    <a:bodyPr/>
                    <a:lstStyle/>
                    <a:p>
                      <a:pPr marL="0" lvl="0" indent="0" algn="ctr" rtl="0">
                        <a:lnSpc>
                          <a:spcPct val="115000"/>
                        </a:lnSpc>
                        <a:spcBef>
                          <a:spcPts val="0"/>
                        </a:spcBef>
                        <a:spcAft>
                          <a:spcPts val="0"/>
                        </a:spcAft>
                        <a:buNone/>
                      </a:pPr>
                      <a:r>
                        <a:rPr lang="en-US" sz="1000"/>
                        <a:t>T2-R-8</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shall endure emergency loads such as gusts, landings, maneuvers (</a:t>
                      </a:r>
                      <a:r>
                        <a:rPr lang="en-US" sz="1000" b="1"/>
                        <a:t>+2.5g to -1.0g</a:t>
                      </a: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FAR Part 25</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Miscellaneous loads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7"/>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Tier-2 (3/4)</a:t>
            </a:r>
            <a:endParaRPr/>
          </a:p>
        </p:txBody>
      </p:sp>
      <p:sp>
        <p:nvSpPr>
          <p:cNvPr id="545" name="Google Shape;545;p67"/>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61</a:t>
            </a:fld>
            <a:endParaRPr/>
          </a:p>
        </p:txBody>
      </p:sp>
      <p:graphicFrame>
        <p:nvGraphicFramePr>
          <p:cNvPr id="546" name="Google Shape;546;p67"/>
          <p:cNvGraphicFramePr/>
          <p:nvPr/>
        </p:nvGraphicFramePr>
        <p:xfrm>
          <a:off x="410400" y="1032425"/>
          <a:ext cx="3000000" cy="3000000"/>
        </p:xfrm>
        <a:graphic>
          <a:graphicData uri="http://schemas.openxmlformats.org/drawingml/2006/table">
            <a:tbl>
              <a:tblPr>
                <a:noFill/>
                <a:tableStyleId>{7DEF75B5-07F1-433B-AF26-D2C31DCE0552}</a:tableStyleId>
              </a:tblPr>
              <a:tblGrid>
                <a:gridCol w="1646100">
                  <a:extLst>
                    <a:ext uri="{9D8B030D-6E8A-4147-A177-3AD203B41FA5}">
                      <a16:colId xmlns:a16="http://schemas.microsoft.com/office/drawing/2014/main" val="20000"/>
                    </a:ext>
                  </a:extLst>
                </a:gridCol>
                <a:gridCol w="1646100">
                  <a:extLst>
                    <a:ext uri="{9D8B030D-6E8A-4147-A177-3AD203B41FA5}">
                      <a16:colId xmlns:a16="http://schemas.microsoft.com/office/drawing/2014/main" val="20001"/>
                    </a:ext>
                  </a:extLst>
                </a:gridCol>
                <a:gridCol w="1646100">
                  <a:extLst>
                    <a:ext uri="{9D8B030D-6E8A-4147-A177-3AD203B41FA5}">
                      <a16:colId xmlns:a16="http://schemas.microsoft.com/office/drawing/2014/main" val="20002"/>
                    </a:ext>
                  </a:extLst>
                </a:gridCol>
                <a:gridCol w="1646100">
                  <a:extLst>
                    <a:ext uri="{9D8B030D-6E8A-4147-A177-3AD203B41FA5}">
                      <a16:colId xmlns:a16="http://schemas.microsoft.com/office/drawing/2014/main" val="20003"/>
                    </a:ext>
                  </a:extLst>
                </a:gridCol>
                <a:gridCol w="1646100">
                  <a:extLst>
                    <a:ext uri="{9D8B030D-6E8A-4147-A177-3AD203B41FA5}">
                      <a16:colId xmlns:a16="http://schemas.microsoft.com/office/drawing/2014/main" val="20004"/>
                    </a:ext>
                  </a:extLst>
                </a:gridCol>
                <a:gridCol w="1646100">
                  <a:extLst>
                    <a:ext uri="{9D8B030D-6E8A-4147-A177-3AD203B41FA5}">
                      <a16:colId xmlns:a16="http://schemas.microsoft.com/office/drawing/2014/main" val="20005"/>
                    </a:ext>
                  </a:extLst>
                </a:gridCol>
                <a:gridCol w="1646100">
                  <a:extLst>
                    <a:ext uri="{9D8B030D-6E8A-4147-A177-3AD203B41FA5}">
                      <a16:colId xmlns:a16="http://schemas.microsoft.com/office/drawing/2014/main" val="20006"/>
                    </a:ext>
                  </a:extLst>
                </a:gridCol>
              </a:tblGrid>
              <a:tr h="488325">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93375">
                <a:tc>
                  <a:txBody>
                    <a:bodyPr/>
                    <a:lstStyle/>
                    <a:p>
                      <a:pPr marL="0" lvl="0" indent="0" algn="ctr" rtl="0">
                        <a:lnSpc>
                          <a:spcPct val="115000"/>
                        </a:lnSpc>
                        <a:spcBef>
                          <a:spcPts val="0"/>
                        </a:spcBef>
                        <a:spcAft>
                          <a:spcPts val="0"/>
                        </a:spcAft>
                        <a:buNone/>
                      </a:pPr>
                      <a:r>
                        <a:rPr lang="en-US" sz="1000"/>
                        <a:t>T2-R-9</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weight of the hardpoint shall not exceed </a:t>
                      </a:r>
                      <a:r>
                        <a:rPr lang="en-US" sz="1000" b="1"/>
                        <a:t>35 kg</a:t>
                      </a:r>
                      <a:endParaRPr sz="1000" b="1"/>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Physical and Installation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 to BRU-32</a:t>
                      </a:r>
                      <a:endParaRPr sz="1000"/>
                    </a:p>
                    <a:p>
                      <a:pPr marL="0" lvl="0" indent="0" algn="ctr" rtl="0">
                        <a:lnSpc>
                          <a:spcPct val="115000"/>
                        </a:lnSpc>
                        <a:spcBef>
                          <a:spcPts val="0"/>
                        </a:spcBef>
                        <a:spcAft>
                          <a:spcPts val="0"/>
                        </a:spcAft>
                        <a:buNone/>
                      </a:pPr>
                      <a:r>
                        <a:rPr lang="en-US" sz="1000"/>
                        <a:t>Ejector Rack</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Weight Management and</a:t>
                      </a:r>
                      <a:endParaRPr sz="1000"/>
                    </a:p>
                    <a:p>
                      <a:pPr marL="0" lvl="0" indent="0" algn="ctr" rtl="0">
                        <a:lnSpc>
                          <a:spcPct val="115000"/>
                        </a:lnSpc>
                        <a:spcBef>
                          <a:spcPts val="0"/>
                        </a:spcBef>
                        <a:spcAft>
                          <a:spcPts val="0"/>
                        </a:spcAft>
                        <a:buNone/>
                      </a:pPr>
                      <a:r>
                        <a:rPr lang="en-US" sz="1000"/>
                        <a:t>Structural Integrity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67225">
                <a:tc>
                  <a:txBody>
                    <a:bodyPr/>
                    <a:lstStyle/>
                    <a:p>
                      <a:pPr marL="0" lvl="0" indent="0" algn="ctr" rtl="0">
                        <a:lnSpc>
                          <a:spcPct val="115000"/>
                        </a:lnSpc>
                        <a:spcBef>
                          <a:spcPts val="0"/>
                        </a:spcBef>
                        <a:spcAft>
                          <a:spcPts val="0"/>
                        </a:spcAft>
                        <a:buNone/>
                      </a:pPr>
                      <a:r>
                        <a:rPr lang="en-US" sz="1000"/>
                        <a:t>T2-R-10</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mechanism shall accommodate infrastructure to provide at least </a:t>
                      </a:r>
                      <a:r>
                        <a:rPr lang="en-US" sz="1000" b="1"/>
                        <a:t>1 kW</a:t>
                      </a:r>
                      <a:r>
                        <a:rPr lang="en-US" sz="1000"/>
                        <a:t> Electrical Power to payload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From the literature,</a:t>
                      </a:r>
                      <a:endParaRPr sz="1000"/>
                    </a:p>
                    <a:p>
                      <a:pPr marL="0" lvl="0" indent="0" algn="ctr" rtl="0">
                        <a:lnSpc>
                          <a:spcPct val="115000"/>
                        </a:lnSpc>
                        <a:spcBef>
                          <a:spcPts val="0"/>
                        </a:spcBef>
                        <a:spcAft>
                          <a:spcPts val="0"/>
                        </a:spcAft>
                        <a:buNone/>
                      </a:pPr>
                      <a:r>
                        <a:rPr lang="en-US" sz="1000"/>
                        <a:t>the maximum power consumption</a:t>
                      </a:r>
                      <a:endParaRPr sz="1000"/>
                    </a:p>
                    <a:p>
                      <a:pPr marL="0" lvl="0" indent="0" algn="ctr" rtl="0">
                        <a:lnSpc>
                          <a:spcPct val="115000"/>
                        </a:lnSpc>
                        <a:spcBef>
                          <a:spcPts val="0"/>
                        </a:spcBef>
                        <a:spcAft>
                          <a:spcPts val="0"/>
                        </a:spcAft>
                        <a:buNone/>
                      </a:pPr>
                      <a:r>
                        <a:rPr lang="en-US" sz="1000"/>
                        <a:t>was of an EO/IR payload.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Power Supply Integration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Power requirements met under full load conditions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142625">
                <a:tc>
                  <a:txBody>
                    <a:bodyPr/>
                    <a:lstStyle/>
                    <a:p>
                      <a:pPr marL="0" lvl="0" indent="0" algn="ctr" rtl="0">
                        <a:lnSpc>
                          <a:spcPct val="115000"/>
                        </a:lnSpc>
                        <a:spcBef>
                          <a:spcPts val="0"/>
                        </a:spcBef>
                        <a:spcAft>
                          <a:spcPts val="0"/>
                        </a:spcAft>
                        <a:buNone/>
                      </a:pPr>
                      <a:r>
                        <a:rPr lang="en-US" sz="1000"/>
                        <a:t>T2-R-11</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electronics of the mechanism shall</a:t>
                      </a:r>
                      <a:endParaRPr sz="1000"/>
                    </a:p>
                    <a:p>
                      <a:pPr marL="0" lvl="0" indent="0" algn="l" rtl="0">
                        <a:lnSpc>
                          <a:spcPct val="115000"/>
                        </a:lnSpc>
                        <a:spcBef>
                          <a:spcPts val="0"/>
                        </a:spcBef>
                        <a:spcAft>
                          <a:spcPts val="0"/>
                        </a:spcAft>
                        <a:buNone/>
                      </a:pPr>
                      <a:r>
                        <a:rPr lang="en-US" sz="1000"/>
                        <a:t>interface with </a:t>
                      </a:r>
                      <a:r>
                        <a:rPr lang="en-US" sz="1000" b="1"/>
                        <a:t>MIL-STD-1553B</a:t>
                      </a:r>
                      <a:r>
                        <a:rPr lang="en-US" sz="1000"/>
                        <a:t> Avionics Bus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Interface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MIL-STD-1553B is a widely used</a:t>
                      </a:r>
                      <a:endParaRPr sz="1000"/>
                    </a:p>
                    <a:p>
                      <a:pPr marL="0" lvl="0" indent="0" algn="ctr" rtl="0">
                        <a:lnSpc>
                          <a:spcPct val="115000"/>
                        </a:lnSpc>
                        <a:spcBef>
                          <a:spcPts val="0"/>
                        </a:spcBef>
                        <a:spcAft>
                          <a:spcPts val="0"/>
                        </a:spcAft>
                        <a:buNone/>
                      </a:pPr>
                      <a:r>
                        <a:rPr lang="en-US" sz="1000"/>
                        <a:t>avionics data bus in military</a:t>
                      </a:r>
                      <a:endParaRPr sz="1000"/>
                    </a:p>
                    <a:p>
                      <a:pPr marL="0" lvl="0" indent="0" algn="ctr" rtl="0">
                        <a:lnSpc>
                          <a:spcPct val="115000"/>
                        </a:lnSpc>
                        <a:spcBef>
                          <a:spcPts val="0"/>
                        </a:spcBef>
                        <a:spcAft>
                          <a:spcPts val="0"/>
                        </a:spcAft>
                        <a:buNone/>
                      </a:pPr>
                      <a:r>
                        <a:rPr lang="en-US" sz="1000"/>
                        <a:t>aviation applications.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Avionics Interface Compliance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67225">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hardpoint mechanism shall have easy integration with structural elements under the wing of the UAV</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Compatibility</a:t>
                      </a:r>
                      <a:endParaRPr sz="1000"/>
                    </a:p>
                    <a:p>
                      <a:pPr marL="0" lvl="0" indent="0" algn="ctr" rtl="0">
                        <a:lnSpc>
                          <a:spcPct val="115000"/>
                        </a:lnSpc>
                        <a:spcBef>
                          <a:spcPts val="0"/>
                        </a:spcBef>
                        <a:spcAft>
                          <a:spcPts val="0"/>
                        </a:spcAft>
                        <a:buNone/>
                      </a:pPr>
                      <a:r>
                        <a:rPr lang="en-US" sz="1000"/>
                        <a:t>and Integration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8"/>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Tier-2 (4/4)</a:t>
            </a:r>
            <a:endParaRPr/>
          </a:p>
        </p:txBody>
      </p:sp>
      <p:sp>
        <p:nvSpPr>
          <p:cNvPr id="553" name="Google Shape;553;p68"/>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62</a:t>
            </a:fld>
            <a:endParaRPr/>
          </a:p>
        </p:txBody>
      </p:sp>
      <p:graphicFrame>
        <p:nvGraphicFramePr>
          <p:cNvPr id="554" name="Google Shape;554;p68"/>
          <p:cNvGraphicFramePr/>
          <p:nvPr/>
        </p:nvGraphicFramePr>
        <p:xfrm>
          <a:off x="456400" y="971550"/>
          <a:ext cx="3000000" cy="3000000"/>
        </p:xfrm>
        <a:graphic>
          <a:graphicData uri="http://schemas.openxmlformats.org/drawingml/2006/table">
            <a:tbl>
              <a:tblPr>
                <a:noFill/>
                <a:tableStyleId>{7DEF75B5-07F1-433B-AF26-D2C31DCE0552}</a:tableStyleId>
              </a:tblPr>
              <a:tblGrid>
                <a:gridCol w="1180950">
                  <a:extLst>
                    <a:ext uri="{9D8B030D-6E8A-4147-A177-3AD203B41FA5}">
                      <a16:colId xmlns:a16="http://schemas.microsoft.com/office/drawing/2014/main" val="20000"/>
                    </a:ext>
                  </a:extLst>
                </a:gridCol>
                <a:gridCol w="1998375">
                  <a:extLst>
                    <a:ext uri="{9D8B030D-6E8A-4147-A177-3AD203B41FA5}">
                      <a16:colId xmlns:a16="http://schemas.microsoft.com/office/drawing/2014/main" val="20001"/>
                    </a:ext>
                  </a:extLst>
                </a:gridCol>
                <a:gridCol w="1589675">
                  <a:extLst>
                    <a:ext uri="{9D8B030D-6E8A-4147-A177-3AD203B41FA5}">
                      <a16:colId xmlns:a16="http://schemas.microsoft.com/office/drawing/2014/main" val="20002"/>
                    </a:ext>
                  </a:extLst>
                </a:gridCol>
                <a:gridCol w="1589675">
                  <a:extLst>
                    <a:ext uri="{9D8B030D-6E8A-4147-A177-3AD203B41FA5}">
                      <a16:colId xmlns:a16="http://schemas.microsoft.com/office/drawing/2014/main" val="20003"/>
                    </a:ext>
                  </a:extLst>
                </a:gridCol>
                <a:gridCol w="1589675">
                  <a:extLst>
                    <a:ext uri="{9D8B030D-6E8A-4147-A177-3AD203B41FA5}">
                      <a16:colId xmlns:a16="http://schemas.microsoft.com/office/drawing/2014/main" val="20004"/>
                    </a:ext>
                  </a:extLst>
                </a:gridCol>
                <a:gridCol w="1589675">
                  <a:extLst>
                    <a:ext uri="{9D8B030D-6E8A-4147-A177-3AD203B41FA5}">
                      <a16:colId xmlns:a16="http://schemas.microsoft.com/office/drawing/2014/main" val="20005"/>
                    </a:ext>
                  </a:extLst>
                </a:gridCol>
                <a:gridCol w="1589675">
                  <a:extLst>
                    <a:ext uri="{9D8B030D-6E8A-4147-A177-3AD203B41FA5}">
                      <a16:colId xmlns:a16="http://schemas.microsoft.com/office/drawing/2014/main" val="20006"/>
                    </a:ext>
                  </a:extLst>
                </a:gridCol>
              </a:tblGrid>
              <a:tr h="6108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710175">
                <a:tc>
                  <a:txBody>
                    <a:bodyPr/>
                    <a:lstStyle/>
                    <a:p>
                      <a:pPr marL="0" lvl="0" indent="0" algn="ctr" rtl="0">
                        <a:lnSpc>
                          <a:spcPct val="115000"/>
                        </a:lnSpc>
                        <a:spcBef>
                          <a:spcPts val="0"/>
                        </a:spcBef>
                        <a:spcAft>
                          <a:spcPts val="0"/>
                        </a:spcAft>
                        <a:buNone/>
                      </a:pPr>
                      <a:r>
                        <a:rPr lang="en-US" sz="1000"/>
                        <a:t>T2-R-13</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actuators of the hardpoints should have a failure rate of &lt; </a:t>
                      </a:r>
                      <a:r>
                        <a:rPr lang="en-US" sz="1000" b="1"/>
                        <a:t>1*10^-7 occurences per flight</a:t>
                      </a:r>
                      <a:endParaRPr sz="1000" b="1"/>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Maintenance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MIL-STD-8591</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Actuation Reliability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Service Experience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Service data reviewed</a:t>
                      </a:r>
                      <a:endParaRPr sz="1000"/>
                    </a:p>
                    <a:p>
                      <a:pPr marL="0" lvl="0" indent="0" algn="l" rtl="0">
                        <a:lnSpc>
                          <a:spcPct val="115000"/>
                        </a:lnSpc>
                        <a:spcBef>
                          <a:spcPts val="0"/>
                        </a:spcBef>
                        <a:spcAft>
                          <a:spcPts val="0"/>
                        </a:spcAft>
                        <a:buNone/>
                      </a:pPr>
                      <a:r>
                        <a:rPr lang="en-US" sz="1000"/>
                        <a:t>for reliability validation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834075">
                <a:tc>
                  <a:txBody>
                    <a:bodyPr/>
                    <a:lstStyle/>
                    <a:p>
                      <a:pPr marL="0" lvl="0" indent="0" algn="ctr" rtl="0">
                        <a:lnSpc>
                          <a:spcPct val="115000"/>
                        </a:lnSpc>
                        <a:spcBef>
                          <a:spcPts val="0"/>
                        </a:spcBef>
                        <a:spcAft>
                          <a:spcPts val="0"/>
                        </a:spcAft>
                        <a:buNone/>
                      </a:pPr>
                      <a:r>
                        <a:rPr lang="en-US" sz="1000"/>
                        <a:t>T2-R-14</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structural elements of the hardpoint mechanism</a:t>
                      </a:r>
                      <a:endParaRPr sz="1000"/>
                    </a:p>
                    <a:p>
                      <a:pPr marL="0" lvl="0" indent="0" algn="l" rtl="0">
                        <a:lnSpc>
                          <a:spcPct val="115000"/>
                        </a:lnSpc>
                        <a:spcBef>
                          <a:spcPts val="0"/>
                        </a:spcBef>
                        <a:spcAft>
                          <a:spcPts val="0"/>
                        </a:spcAft>
                        <a:buNone/>
                      </a:pPr>
                      <a:r>
                        <a:rPr lang="en-US" sz="1000"/>
                        <a:t>should not require maintenance/overhaul before</a:t>
                      </a:r>
                      <a:endParaRPr sz="1000"/>
                    </a:p>
                    <a:p>
                      <a:pPr marL="0" lvl="0" indent="0" algn="l" rtl="0">
                        <a:lnSpc>
                          <a:spcPct val="115000"/>
                        </a:lnSpc>
                        <a:spcBef>
                          <a:spcPts val="0"/>
                        </a:spcBef>
                        <a:spcAft>
                          <a:spcPts val="0"/>
                        </a:spcAft>
                        <a:buNone/>
                      </a:pPr>
                      <a:r>
                        <a:rPr lang="en-US" sz="1000" b="1"/>
                        <a:t>750 flight hours or 35 sorties</a:t>
                      </a:r>
                      <a:r>
                        <a:rPr lang="en-US" sz="1000"/>
                        <a:t>, whichever comes first.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"B"-Check intervals for MRO,</a:t>
                      </a:r>
                      <a:endParaRPr sz="1000"/>
                    </a:p>
                    <a:p>
                      <a:pPr marL="0" lvl="0" indent="0" algn="ctr" rtl="0">
                        <a:lnSpc>
                          <a:spcPct val="115000"/>
                        </a:lnSpc>
                        <a:spcBef>
                          <a:spcPts val="0"/>
                        </a:spcBef>
                        <a:spcAft>
                          <a:spcPts val="0"/>
                        </a:spcAft>
                        <a:buNone/>
                      </a:pPr>
                      <a:r>
                        <a:rPr lang="en-US" sz="1000"/>
                        <a:t>NITI Aayog</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Maintenance Minimization</a:t>
                      </a:r>
                      <a:endParaRPr sz="1000"/>
                    </a:p>
                    <a:p>
                      <a:pPr marL="0" lvl="0" indent="0" algn="ctr" rtl="0">
                        <a:lnSpc>
                          <a:spcPct val="115000"/>
                        </a:lnSpc>
                        <a:spcBef>
                          <a:spcPts val="0"/>
                        </a:spcBef>
                        <a:spcAft>
                          <a:spcPts val="0"/>
                        </a:spcAft>
                        <a:buNone/>
                      </a:pPr>
                      <a:r>
                        <a:rPr lang="en-US" sz="1000"/>
                        <a:t>and Durability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Service Experience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9"/>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Tier-3 (1/5)</a:t>
            </a:r>
            <a:endParaRPr/>
          </a:p>
        </p:txBody>
      </p:sp>
      <p:sp>
        <p:nvSpPr>
          <p:cNvPr id="561" name="Google Shape;561;p69"/>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63</a:t>
            </a:fld>
            <a:endParaRPr/>
          </a:p>
        </p:txBody>
      </p:sp>
      <p:graphicFrame>
        <p:nvGraphicFramePr>
          <p:cNvPr id="562" name="Google Shape;562;p69"/>
          <p:cNvGraphicFramePr/>
          <p:nvPr/>
        </p:nvGraphicFramePr>
        <p:xfrm>
          <a:off x="726000" y="1069050"/>
          <a:ext cx="3000000" cy="3000000"/>
        </p:xfrm>
        <a:graphic>
          <a:graphicData uri="http://schemas.openxmlformats.org/drawingml/2006/table">
            <a:tbl>
              <a:tblPr>
                <a:noFill/>
                <a:tableStyleId>{7DEF75B5-07F1-433B-AF26-D2C31DCE0552}</a:tableStyleId>
              </a:tblPr>
              <a:tblGrid>
                <a:gridCol w="1211250">
                  <a:extLst>
                    <a:ext uri="{9D8B030D-6E8A-4147-A177-3AD203B41FA5}">
                      <a16:colId xmlns:a16="http://schemas.microsoft.com/office/drawing/2014/main" val="20000"/>
                    </a:ext>
                  </a:extLst>
                </a:gridCol>
                <a:gridCol w="1838675">
                  <a:extLst>
                    <a:ext uri="{9D8B030D-6E8A-4147-A177-3AD203B41FA5}">
                      <a16:colId xmlns:a16="http://schemas.microsoft.com/office/drawing/2014/main" val="20001"/>
                    </a:ext>
                  </a:extLst>
                </a:gridCol>
                <a:gridCol w="1524950">
                  <a:extLst>
                    <a:ext uri="{9D8B030D-6E8A-4147-A177-3AD203B41FA5}">
                      <a16:colId xmlns:a16="http://schemas.microsoft.com/office/drawing/2014/main" val="20002"/>
                    </a:ext>
                  </a:extLst>
                </a:gridCol>
                <a:gridCol w="1524950">
                  <a:extLst>
                    <a:ext uri="{9D8B030D-6E8A-4147-A177-3AD203B41FA5}">
                      <a16:colId xmlns:a16="http://schemas.microsoft.com/office/drawing/2014/main" val="20003"/>
                    </a:ext>
                  </a:extLst>
                </a:gridCol>
                <a:gridCol w="1524950">
                  <a:extLst>
                    <a:ext uri="{9D8B030D-6E8A-4147-A177-3AD203B41FA5}">
                      <a16:colId xmlns:a16="http://schemas.microsoft.com/office/drawing/2014/main" val="20004"/>
                    </a:ext>
                  </a:extLst>
                </a:gridCol>
                <a:gridCol w="1524950">
                  <a:extLst>
                    <a:ext uri="{9D8B030D-6E8A-4147-A177-3AD203B41FA5}">
                      <a16:colId xmlns:a16="http://schemas.microsoft.com/office/drawing/2014/main" val="20005"/>
                    </a:ext>
                  </a:extLst>
                </a:gridCol>
                <a:gridCol w="1524950">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000"/>
                        <a:t>T3-R-1</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Operates in temperatures </a:t>
                      </a:r>
                      <a:r>
                        <a:rPr lang="en-US" sz="1000" b="1"/>
                        <a:t>-45°C to 55°C </a:t>
                      </a:r>
                      <a:r>
                        <a:rPr lang="en-US" sz="1000"/>
                        <a:t>and resists </a:t>
                      </a:r>
                      <a:r>
                        <a:rPr lang="en-US" sz="1000" b="1"/>
                        <a:t>humidity levels upto 95%</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US" sz="1000"/>
                        <a:t>Operational</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Range of temperatures experienced</a:t>
                      </a:r>
                      <a:endParaRPr sz="1000"/>
                    </a:p>
                    <a:p>
                      <a:pPr marL="0" lvl="0" indent="0" algn="ctr" rtl="0">
                        <a:lnSpc>
                          <a:spcPct val="115000"/>
                        </a:lnSpc>
                        <a:spcBef>
                          <a:spcPts val="0"/>
                        </a:spcBef>
                        <a:spcAft>
                          <a:spcPts val="0"/>
                        </a:spcAft>
                        <a:buNone/>
                      </a:pPr>
                      <a:r>
                        <a:rPr lang="en-US" sz="1000"/>
                        <a:t>throughout flight envelope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Environmental Resilience</a:t>
                      </a:r>
                      <a:endParaRPr sz="1000"/>
                    </a:p>
                    <a:p>
                      <a:pPr marL="0" lvl="0" indent="0" algn="ctr" rtl="0">
                        <a:lnSpc>
                          <a:spcPct val="115000"/>
                        </a:lnSpc>
                        <a:spcBef>
                          <a:spcPts val="0"/>
                        </a:spcBef>
                        <a:spcAft>
                          <a:spcPts val="0"/>
                        </a:spcAft>
                        <a:buNone/>
                      </a:pPr>
                      <a:r>
                        <a:rPr lang="en-US" sz="1000"/>
                        <a:t>and Operational Reliability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under extreme</a:t>
                      </a:r>
                      <a:endParaRPr sz="1000"/>
                    </a:p>
                    <a:p>
                      <a:pPr marL="0" lvl="0" indent="0" algn="ctr" rtl="0">
                        <a:lnSpc>
                          <a:spcPct val="115000"/>
                        </a:lnSpc>
                        <a:spcBef>
                          <a:spcPts val="0"/>
                        </a:spcBef>
                        <a:spcAft>
                          <a:spcPts val="0"/>
                        </a:spcAft>
                        <a:buNone/>
                      </a:pPr>
                      <a:r>
                        <a:rPr lang="en-US" sz="1000"/>
                        <a:t>temperature and humidity</a:t>
                      </a:r>
                      <a:endParaRPr sz="1000"/>
                    </a:p>
                    <a:p>
                      <a:pPr marL="0" lvl="0" indent="0" algn="ctr" rtl="0">
                        <a:lnSpc>
                          <a:spcPct val="115000"/>
                        </a:lnSpc>
                        <a:spcBef>
                          <a:spcPts val="0"/>
                        </a:spcBef>
                        <a:spcAft>
                          <a:spcPts val="0"/>
                        </a:spcAft>
                        <a:buNone/>
                      </a:pPr>
                      <a:r>
                        <a:rPr lang="en-US" sz="1000"/>
                        <a:t>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000"/>
                        <a:t>T3-R-2</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Actuators are to be fixed in latched position in the event of power loss/failure, to prevent dropping the payload.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T2-R-2</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Fail-Safe Mechanism</a:t>
                      </a:r>
                      <a:endParaRPr sz="1000"/>
                    </a:p>
                    <a:p>
                      <a:pPr marL="0" lvl="0" indent="0" algn="ctr" rtl="0">
                        <a:lnSpc>
                          <a:spcPct val="115000"/>
                        </a:lnSpc>
                        <a:spcBef>
                          <a:spcPts val="0"/>
                        </a:spcBef>
                        <a:spcAft>
                          <a:spcPts val="0"/>
                        </a:spcAft>
                        <a:buNone/>
                      </a:pPr>
                      <a:r>
                        <a:rPr lang="en-US" sz="1000"/>
                        <a:t>for Payload Security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Reviewed and tested to</a:t>
                      </a:r>
                      <a:endParaRPr sz="1000"/>
                    </a:p>
                    <a:p>
                      <a:pPr marL="0" lvl="0" indent="0" algn="ctr" rtl="0">
                        <a:lnSpc>
                          <a:spcPct val="115000"/>
                        </a:lnSpc>
                        <a:spcBef>
                          <a:spcPts val="0"/>
                        </a:spcBef>
                        <a:spcAft>
                          <a:spcPts val="0"/>
                        </a:spcAft>
                        <a:buNone/>
                      </a:pPr>
                      <a:r>
                        <a:rPr lang="en-US" sz="1000"/>
                        <a:t>ensure payload safety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000"/>
                        <a:t>T3-R-3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Proximity sensors that have a minimum range of </a:t>
                      </a:r>
                      <a:r>
                        <a:rPr lang="en-US" sz="1000" b="1"/>
                        <a:t>10 mm </a:t>
                      </a:r>
                      <a:r>
                        <a:rPr lang="en-US" sz="1000"/>
                        <a:t>shall be implemented to check payload release status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Verified against design</a:t>
                      </a:r>
                      <a:endParaRPr sz="1000"/>
                    </a:p>
                    <a:p>
                      <a:pPr marL="0" lvl="0" indent="0" algn="ctr" rtl="0">
                        <a:lnSpc>
                          <a:spcPct val="115000"/>
                        </a:lnSpc>
                        <a:spcBef>
                          <a:spcPts val="0"/>
                        </a:spcBef>
                        <a:spcAft>
                          <a:spcPts val="0"/>
                        </a:spcAft>
                        <a:buNone/>
                      </a:pPr>
                      <a:r>
                        <a:rPr lang="en-US" sz="1000"/>
                        <a:t>specifications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000"/>
                        <a:t>T3-R-4</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Negative displacement plungers shall apply a force such that the ejected/jettisoned payload does not come within</a:t>
                      </a:r>
                      <a:endParaRPr sz="1000"/>
                    </a:p>
                    <a:p>
                      <a:pPr marL="0" lvl="0" indent="0" algn="l" rtl="0">
                        <a:lnSpc>
                          <a:spcPct val="115000"/>
                        </a:lnSpc>
                        <a:spcBef>
                          <a:spcPts val="0"/>
                        </a:spcBef>
                        <a:spcAft>
                          <a:spcPts val="0"/>
                        </a:spcAft>
                        <a:buNone/>
                      </a:pPr>
                      <a:r>
                        <a:rPr lang="en-US" sz="1000"/>
                        <a:t>chord length distance of the UAV.</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T2-R-4</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to ensure payload</a:t>
                      </a:r>
                      <a:endParaRPr sz="1000"/>
                    </a:p>
                    <a:p>
                      <a:pPr marL="0" lvl="0" indent="0" algn="ctr" rtl="0">
                        <a:lnSpc>
                          <a:spcPct val="115000"/>
                        </a:lnSpc>
                        <a:spcBef>
                          <a:spcPts val="0"/>
                        </a:spcBef>
                        <a:spcAft>
                          <a:spcPts val="0"/>
                        </a:spcAft>
                        <a:buNone/>
                      </a:pPr>
                      <a:r>
                        <a:rPr lang="en-US" sz="1000"/>
                        <a:t>clears UAV</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0"/>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Tier-3 (2/5)</a:t>
            </a:r>
            <a:endParaRPr/>
          </a:p>
        </p:txBody>
      </p:sp>
      <p:sp>
        <p:nvSpPr>
          <p:cNvPr id="569" name="Google Shape;569;p70"/>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64</a:t>
            </a:fld>
            <a:endParaRPr/>
          </a:p>
        </p:txBody>
      </p:sp>
      <p:graphicFrame>
        <p:nvGraphicFramePr>
          <p:cNvPr id="570" name="Google Shape;570;p70"/>
          <p:cNvGraphicFramePr/>
          <p:nvPr/>
        </p:nvGraphicFramePr>
        <p:xfrm>
          <a:off x="335950" y="819375"/>
          <a:ext cx="3000000" cy="3000000"/>
        </p:xfrm>
        <a:graphic>
          <a:graphicData uri="http://schemas.openxmlformats.org/drawingml/2006/table">
            <a:tbl>
              <a:tblPr>
                <a:noFill/>
                <a:tableStyleId>{7DEF75B5-07F1-433B-AF26-D2C31DCE0552}</a:tableStyleId>
              </a:tblPr>
              <a:tblGrid>
                <a:gridCol w="1112250">
                  <a:extLst>
                    <a:ext uri="{9D8B030D-6E8A-4147-A177-3AD203B41FA5}">
                      <a16:colId xmlns:a16="http://schemas.microsoft.com/office/drawing/2014/main" val="20000"/>
                    </a:ext>
                  </a:extLst>
                </a:gridCol>
                <a:gridCol w="2012300">
                  <a:extLst>
                    <a:ext uri="{9D8B030D-6E8A-4147-A177-3AD203B41FA5}">
                      <a16:colId xmlns:a16="http://schemas.microsoft.com/office/drawing/2014/main" val="20001"/>
                    </a:ext>
                  </a:extLst>
                </a:gridCol>
                <a:gridCol w="1562275">
                  <a:extLst>
                    <a:ext uri="{9D8B030D-6E8A-4147-A177-3AD203B41FA5}">
                      <a16:colId xmlns:a16="http://schemas.microsoft.com/office/drawing/2014/main" val="20002"/>
                    </a:ext>
                  </a:extLst>
                </a:gridCol>
                <a:gridCol w="1562275">
                  <a:extLst>
                    <a:ext uri="{9D8B030D-6E8A-4147-A177-3AD203B41FA5}">
                      <a16:colId xmlns:a16="http://schemas.microsoft.com/office/drawing/2014/main" val="20003"/>
                    </a:ext>
                  </a:extLst>
                </a:gridCol>
                <a:gridCol w="1562275">
                  <a:extLst>
                    <a:ext uri="{9D8B030D-6E8A-4147-A177-3AD203B41FA5}">
                      <a16:colId xmlns:a16="http://schemas.microsoft.com/office/drawing/2014/main" val="20004"/>
                    </a:ext>
                  </a:extLst>
                </a:gridCol>
                <a:gridCol w="1562275">
                  <a:extLst>
                    <a:ext uri="{9D8B030D-6E8A-4147-A177-3AD203B41FA5}">
                      <a16:colId xmlns:a16="http://schemas.microsoft.com/office/drawing/2014/main" val="20005"/>
                    </a:ext>
                  </a:extLst>
                </a:gridCol>
                <a:gridCol w="1562275">
                  <a:extLst>
                    <a:ext uri="{9D8B030D-6E8A-4147-A177-3AD203B41FA5}">
                      <a16:colId xmlns:a16="http://schemas.microsoft.com/office/drawing/2014/main" val="20006"/>
                    </a:ext>
                  </a:extLst>
                </a:gridCol>
              </a:tblGrid>
              <a:tr h="3323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21175">
                <a:tc>
                  <a:txBody>
                    <a:bodyPr/>
                    <a:lstStyle/>
                    <a:p>
                      <a:pPr marL="0" lvl="0" indent="0" algn="ctr" rtl="0">
                        <a:lnSpc>
                          <a:spcPct val="115000"/>
                        </a:lnSpc>
                        <a:spcBef>
                          <a:spcPts val="0"/>
                        </a:spcBef>
                        <a:spcAft>
                          <a:spcPts val="0"/>
                        </a:spcAft>
                        <a:buNone/>
                      </a:pPr>
                      <a:r>
                        <a:rPr lang="en-US" sz="1000"/>
                        <a:t>T3-R-5</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Maximum rate of data transfer to and from electronics of mechanism shall be </a:t>
                      </a:r>
                      <a:r>
                        <a:rPr lang="en-US" sz="1000" b="1"/>
                        <a:t>&lt; 1 Mbps</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6">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T2-R-9,</a:t>
                      </a:r>
                      <a:endParaRPr sz="1000"/>
                    </a:p>
                    <a:p>
                      <a:pPr marL="0" lvl="0" indent="0" algn="ctr" rtl="0">
                        <a:lnSpc>
                          <a:spcPct val="115000"/>
                        </a:lnSpc>
                        <a:spcBef>
                          <a:spcPts val="0"/>
                        </a:spcBef>
                        <a:spcAft>
                          <a:spcPts val="0"/>
                        </a:spcAft>
                        <a:buNone/>
                      </a:pPr>
                      <a:r>
                        <a:rPr lang="en-US" sz="1000"/>
                        <a:t>MIL-STD 1553B</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Data Communication</a:t>
                      </a:r>
                      <a:endParaRPr sz="1000"/>
                    </a:p>
                    <a:p>
                      <a:pPr marL="0" lvl="0" indent="0" algn="ctr" rtl="0">
                        <a:lnSpc>
                          <a:spcPct val="115000"/>
                        </a:lnSpc>
                        <a:spcBef>
                          <a:spcPts val="0"/>
                        </a:spcBef>
                        <a:spcAft>
                          <a:spcPts val="0"/>
                        </a:spcAft>
                        <a:buNone/>
                      </a:pPr>
                      <a:r>
                        <a:rPr lang="en-US" sz="1000"/>
                        <a:t>and Transfer Efficiency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Validated to meet data</a:t>
                      </a:r>
                      <a:endParaRPr sz="1000"/>
                    </a:p>
                    <a:p>
                      <a:pPr marL="0" lvl="0" indent="0" algn="ctr" rtl="0">
                        <a:lnSpc>
                          <a:spcPct val="115000"/>
                        </a:lnSpc>
                        <a:spcBef>
                          <a:spcPts val="0"/>
                        </a:spcBef>
                        <a:spcAft>
                          <a:spcPts val="0"/>
                        </a:spcAft>
                        <a:buNone/>
                      </a:pPr>
                      <a:r>
                        <a:rPr lang="en-US" sz="1000"/>
                        <a:t>rate requirements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750">
                <a:tc>
                  <a:txBody>
                    <a:bodyPr/>
                    <a:lstStyle/>
                    <a:p>
                      <a:pPr marL="0" lvl="0" indent="0" algn="ctr" rtl="0">
                        <a:lnSpc>
                          <a:spcPct val="115000"/>
                        </a:lnSpc>
                        <a:spcBef>
                          <a:spcPts val="0"/>
                        </a:spcBef>
                        <a:spcAft>
                          <a:spcPts val="0"/>
                        </a:spcAft>
                        <a:buNone/>
                      </a:pPr>
                      <a:r>
                        <a:rPr lang="en-US" sz="1000"/>
                        <a:t>T3-R-6</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Actuation mechanism shall have switching frequency </a:t>
                      </a:r>
                      <a:endParaRPr sz="1000"/>
                    </a:p>
                    <a:p>
                      <a:pPr marL="0" lvl="0" indent="0" algn="l" rtl="0">
                        <a:lnSpc>
                          <a:spcPct val="115000"/>
                        </a:lnSpc>
                        <a:spcBef>
                          <a:spcPts val="0"/>
                        </a:spcBef>
                        <a:spcAft>
                          <a:spcPts val="0"/>
                        </a:spcAft>
                        <a:buNone/>
                      </a:pPr>
                      <a:r>
                        <a:rPr lang="en-US" sz="1000" b="1"/>
                        <a:t>&gt; 20 Hz</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T2-R-5</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High-Frequency</a:t>
                      </a:r>
                      <a:endParaRPr sz="1000"/>
                    </a:p>
                    <a:p>
                      <a:pPr marL="0" lvl="0" indent="0" algn="ctr" rtl="0">
                        <a:lnSpc>
                          <a:spcPct val="115000"/>
                        </a:lnSpc>
                        <a:spcBef>
                          <a:spcPts val="0"/>
                        </a:spcBef>
                        <a:spcAft>
                          <a:spcPts val="0"/>
                        </a:spcAft>
                        <a:buNone/>
                      </a:pPr>
                      <a:r>
                        <a:rPr lang="en-US" sz="1000"/>
                        <a:t>Actuation Performance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under</a:t>
                      </a:r>
                      <a:endParaRPr sz="1000"/>
                    </a:p>
                    <a:p>
                      <a:pPr marL="0" lvl="0" indent="0" algn="ctr" rtl="0">
                        <a:lnSpc>
                          <a:spcPct val="115000"/>
                        </a:lnSpc>
                        <a:spcBef>
                          <a:spcPts val="0"/>
                        </a:spcBef>
                        <a:spcAft>
                          <a:spcPts val="0"/>
                        </a:spcAft>
                        <a:buNone/>
                      </a:pPr>
                      <a:r>
                        <a:rPr lang="en-US" sz="1000"/>
                        <a:t>operational load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59750">
                <a:tc>
                  <a:txBody>
                    <a:bodyPr/>
                    <a:lstStyle/>
                    <a:p>
                      <a:pPr marL="0" lvl="0" indent="0" algn="ctr" rtl="0">
                        <a:lnSpc>
                          <a:spcPct val="115000"/>
                        </a:lnSpc>
                        <a:spcBef>
                          <a:spcPts val="0"/>
                        </a:spcBef>
                        <a:spcAft>
                          <a:spcPts val="0"/>
                        </a:spcAft>
                        <a:buNone/>
                      </a:pPr>
                      <a:r>
                        <a:rPr lang="en-US" sz="1000"/>
                        <a:t>T3-R-7</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t>Rail guides support lateral loads upto 1.5 times the payload weight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Load Bearing</a:t>
                      </a:r>
                      <a:endParaRPr sz="1000"/>
                    </a:p>
                    <a:p>
                      <a:pPr marL="0" lvl="0" indent="0" algn="ctr" rtl="0">
                        <a:lnSpc>
                          <a:spcPct val="115000"/>
                        </a:lnSpc>
                        <a:spcBef>
                          <a:spcPts val="0"/>
                        </a:spcBef>
                        <a:spcAft>
                          <a:spcPts val="0"/>
                        </a:spcAft>
                        <a:buNone/>
                      </a:pPr>
                      <a:r>
                        <a:rPr lang="en-US" sz="1000"/>
                        <a:t>and Structural Support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Validated under</a:t>
                      </a:r>
                      <a:endParaRPr sz="1000"/>
                    </a:p>
                    <a:p>
                      <a:pPr marL="0" lvl="0" indent="0" algn="ctr" rtl="0">
                        <a:lnSpc>
                          <a:spcPct val="115000"/>
                        </a:lnSpc>
                        <a:spcBef>
                          <a:spcPts val="0"/>
                        </a:spcBef>
                        <a:spcAft>
                          <a:spcPts val="0"/>
                        </a:spcAft>
                        <a:buNone/>
                      </a:pPr>
                      <a:r>
                        <a:rPr lang="en-US" sz="1000"/>
                        <a:t>maximum load 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982600">
                <a:tc>
                  <a:txBody>
                    <a:bodyPr/>
                    <a:lstStyle/>
                    <a:p>
                      <a:pPr marL="0" lvl="0" indent="0" algn="ctr" rtl="0">
                        <a:lnSpc>
                          <a:spcPct val="115000"/>
                        </a:lnSpc>
                        <a:spcBef>
                          <a:spcPts val="0"/>
                        </a:spcBef>
                        <a:spcAft>
                          <a:spcPts val="0"/>
                        </a:spcAft>
                        <a:buNone/>
                      </a:pPr>
                      <a:r>
                        <a:rPr lang="en-US" sz="1000"/>
                        <a:t>T3-R-8</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aerodynamic fairings must generate drag that is less than 10% of the total drag produced by the aircraft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T2-R-4</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Aerodynamic Efficiency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Drag coefficient validated</a:t>
                      </a:r>
                      <a:endParaRPr sz="1000"/>
                    </a:p>
                    <a:p>
                      <a:pPr marL="0" lvl="0" indent="0" algn="ctr" rtl="0">
                        <a:lnSpc>
                          <a:spcPct val="115000"/>
                        </a:lnSpc>
                        <a:spcBef>
                          <a:spcPts val="0"/>
                        </a:spcBef>
                        <a:spcAft>
                          <a:spcPts val="0"/>
                        </a:spcAft>
                        <a:buNone/>
                      </a:pPr>
                      <a:r>
                        <a:rPr lang="en-US" sz="1000"/>
                        <a:t>against aircraft data</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144050">
                <a:tc>
                  <a:txBody>
                    <a:bodyPr/>
                    <a:lstStyle/>
                    <a:p>
                      <a:pPr marL="0" lvl="0" indent="0" algn="ctr" rtl="0">
                        <a:lnSpc>
                          <a:spcPct val="115000"/>
                        </a:lnSpc>
                        <a:spcBef>
                          <a:spcPts val="0"/>
                        </a:spcBef>
                        <a:spcAft>
                          <a:spcPts val="0"/>
                        </a:spcAft>
                        <a:buNone/>
                      </a:pPr>
                      <a:r>
                        <a:rPr lang="en-US" sz="1000"/>
                        <a:t>T3-R-9</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Payload hook interfaces are to sustain </a:t>
                      </a:r>
                      <a:endParaRPr sz="1000"/>
                    </a:p>
                    <a:p>
                      <a:pPr marL="0" lvl="0" indent="0" algn="l" rtl="0">
                        <a:lnSpc>
                          <a:spcPct val="115000"/>
                        </a:lnSpc>
                        <a:spcBef>
                          <a:spcPts val="0"/>
                        </a:spcBef>
                        <a:spcAft>
                          <a:spcPts val="0"/>
                        </a:spcAft>
                        <a:buNone/>
                      </a:pPr>
                      <a:r>
                        <a:rPr lang="en-US" sz="1000"/>
                        <a:t>+ve load of payload*3g </a:t>
                      </a:r>
                      <a:r>
                        <a:rPr lang="en-US" sz="1000" b="1"/>
                        <a:t>(~3000N)</a:t>
                      </a:r>
                      <a:endParaRPr sz="1000" b="1"/>
                    </a:p>
                    <a:p>
                      <a:pPr marL="0" lvl="0" indent="0" algn="l" rtl="0">
                        <a:lnSpc>
                          <a:spcPct val="115000"/>
                        </a:lnSpc>
                        <a:spcBef>
                          <a:spcPts val="0"/>
                        </a:spcBef>
                        <a:spcAft>
                          <a:spcPts val="0"/>
                        </a:spcAft>
                        <a:buNone/>
                      </a:pPr>
                      <a:r>
                        <a:rPr lang="en-US" sz="1000"/>
                        <a:t>&amp; -ve load of payload*3g </a:t>
                      </a:r>
                      <a:r>
                        <a:rPr lang="en-US" sz="1000" b="1"/>
                        <a:t>(~3000N)</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Payload Support and</a:t>
                      </a:r>
                      <a:endParaRPr sz="1000"/>
                    </a:p>
                    <a:p>
                      <a:pPr marL="0" lvl="0" indent="0" algn="ctr" rtl="0">
                        <a:lnSpc>
                          <a:spcPct val="115000"/>
                        </a:lnSpc>
                        <a:spcBef>
                          <a:spcPts val="0"/>
                        </a:spcBef>
                        <a:spcAft>
                          <a:spcPts val="0"/>
                        </a:spcAft>
                        <a:buNone/>
                      </a:pPr>
                      <a:r>
                        <a:rPr lang="en-US" sz="1000"/>
                        <a:t>Load Management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982600">
                <a:tc>
                  <a:txBody>
                    <a:bodyPr/>
                    <a:lstStyle/>
                    <a:p>
                      <a:pPr marL="0" lvl="0" indent="0" algn="ctr" rtl="0">
                        <a:lnSpc>
                          <a:spcPct val="115000"/>
                        </a:lnSpc>
                        <a:spcBef>
                          <a:spcPts val="0"/>
                        </a:spcBef>
                        <a:spcAft>
                          <a:spcPts val="0"/>
                        </a:spcAft>
                        <a:buNone/>
                      </a:pPr>
                      <a:r>
                        <a:rPr lang="en-US" sz="1000"/>
                        <a:t>T3-R-10</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Rail mount that interfaces the latches to the main body</a:t>
                      </a:r>
                      <a:endParaRPr sz="1000"/>
                    </a:p>
                    <a:p>
                      <a:pPr marL="0" lvl="0" indent="0" algn="l" rtl="0">
                        <a:lnSpc>
                          <a:spcPct val="115000"/>
                        </a:lnSpc>
                        <a:spcBef>
                          <a:spcPts val="0"/>
                        </a:spcBef>
                        <a:spcAft>
                          <a:spcPts val="0"/>
                        </a:spcAft>
                        <a:buNone/>
                      </a:pPr>
                      <a:r>
                        <a:rPr lang="en-US" sz="1000"/>
                        <a:t>of the hard point are to sustain a UDL of 15</a:t>
                      </a:r>
                      <a:r>
                        <a:rPr lang="en-US" sz="1000" b="1"/>
                        <a:t> KN/m</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T2-R-3,</a:t>
                      </a:r>
                      <a:endParaRPr sz="1000"/>
                    </a:p>
                    <a:p>
                      <a:pPr marL="0" lvl="0" indent="0" algn="ctr" rtl="0">
                        <a:lnSpc>
                          <a:spcPct val="115000"/>
                        </a:lnSpc>
                        <a:spcBef>
                          <a:spcPts val="0"/>
                        </a:spcBef>
                        <a:spcAft>
                          <a:spcPts val="0"/>
                        </a:spcAft>
                        <a:buNone/>
                      </a:pPr>
                      <a:r>
                        <a:rPr lang="en-US" sz="1000"/>
                        <a:t>+ load of structural elements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Support</a:t>
                      </a:r>
                      <a:endParaRPr sz="1000"/>
                    </a:p>
                    <a:p>
                      <a:pPr marL="0" lvl="0" indent="0" algn="ctr" rtl="0">
                        <a:lnSpc>
                          <a:spcPct val="115000"/>
                        </a:lnSpc>
                        <a:spcBef>
                          <a:spcPts val="0"/>
                        </a:spcBef>
                        <a:spcAft>
                          <a:spcPts val="0"/>
                        </a:spcAft>
                        <a:buNone/>
                      </a:pPr>
                      <a:r>
                        <a:rPr lang="en-US" sz="1000"/>
                        <a:t>and Load Distribution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for ultimate</a:t>
                      </a:r>
                      <a:endParaRPr sz="1000"/>
                    </a:p>
                    <a:p>
                      <a:pPr marL="0" lvl="0" indent="0" algn="ctr" rtl="0">
                        <a:lnSpc>
                          <a:spcPct val="115000"/>
                        </a:lnSpc>
                        <a:spcBef>
                          <a:spcPts val="0"/>
                        </a:spcBef>
                        <a:spcAft>
                          <a:spcPts val="0"/>
                        </a:spcAft>
                        <a:buNone/>
                      </a:pPr>
                      <a:r>
                        <a:rPr lang="en-US" sz="1000"/>
                        <a:t>load 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1"/>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Tier-3 (3/5)</a:t>
            </a:r>
            <a:endParaRPr/>
          </a:p>
        </p:txBody>
      </p:sp>
      <p:sp>
        <p:nvSpPr>
          <p:cNvPr id="577" name="Google Shape;577;p71"/>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65</a:t>
            </a:fld>
            <a:endParaRPr/>
          </a:p>
        </p:txBody>
      </p:sp>
      <p:graphicFrame>
        <p:nvGraphicFramePr>
          <p:cNvPr id="578" name="Google Shape;578;p71"/>
          <p:cNvGraphicFramePr/>
          <p:nvPr/>
        </p:nvGraphicFramePr>
        <p:xfrm>
          <a:off x="735650" y="1266700"/>
          <a:ext cx="3000000" cy="3000000"/>
        </p:xfrm>
        <a:graphic>
          <a:graphicData uri="http://schemas.openxmlformats.org/drawingml/2006/table">
            <a:tbl>
              <a:tblPr>
                <a:noFill/>
                <a:tableStyleId>{7DEF75B5-07F1-433B-AF26-D2C31DCE0552}</a:tableStyleId>
              </a:tblPr>
              <a:tblGrid>
                <a:gridCol w="1151575">
                  <a:extLst>
                    <a:ext uri="{9D8B030D-6E8A-4147-A177-3AD203B41FA5}">
                      <a16:colId xmlns:a16="http://schemas.microsoft.com/office/drawing/2014/main" val="20000"/>
                    </a:ext>
                  </a:extLst>
                </a:gridCol>
                <a:gridCol w="1919900">
                  <a:extLst>
                    <a:ext uri="{9D8B030D-6E8A-4147-A177-3AD203B41FA5}">
                      <a16:colId xmlns:a16="http://schemas.microsoft.com/office/drawing/2014/main" val="20001"/>
                    </a:ext>
                  </a:extLst>
                </a:gridCol>
                <a:gridCol w="1535725">
                  <a:extLst>
                    <a:ext uri="{9D8B030D-6E8A-4147-A177-3AD203B41FA5}">
                      <a16:colId xmlns:a16="http://schemas.microsoft.com/office/drawing/2014/main" val="20002"/>
                    </a:ext>
                  </a:extLst>
                </a:gridCol>
                <a:gridCol w="1535725">
                  <a:extLst>
                    <a:ext uri="{9D8B030D-6E8A-4147-A177-3AD203B41FA5}">
                      <a16:colId xmlns:a16="http://schemas.microsoft.com/office/drawing/2014/main" val="20003"/>
                    </a:ext>
                  </a:extLst>
                </a:gridCol>
                <a:gridCol w="1535725">
                  <a:extLst>
                    <a:ext uri="{9D8B030D-6E8A-4147-A177-3AD203B41FA5}">
                      <a16:colId xmlns:a16="http://schemas.microsoft.com/office/drawing/2014/main" val="20004"/>
                    </a:ext>
                  </a:extLst>
                </a:gridCol>
                <a:gridCol w="1535725">
                  <a:extLst>
                    <a:ext uri="{9D8B030D-6E8A-4147-A177-3AD203B41FA5}">
                      <a16:colId xmlns:a16="http://schemas.microsoft.com/office/drawing/2014/main" val="20005"/>
                    </a:ext>
                  </a:extLst>
                </a:gridCol>
                <a:gridCol w="1535725">
                  <a:extLst>
                    <a:ext uri="{9D8B030D-6E8A-4147-A177-3AD203B41FA5}">
                      <a16:colId xmlns:a16="http://schemas.microsoft.com/office/drawing/2014/main" val="20006"/>
                    </a:ext>
                  </a:extLst>
                </a:gridCol>
              </a:tblGrid>
              <a:tr h="428375">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002375">
                <a:tc>
                  <a:txBody>
                    <a:bodyPr/>
                    <a:lstStyle/>
                    <a:p>
                      <a:pPr marL="0" lvl="0" indent="0" algn="ctr" rtl="0">
                        <a:lnSpc>
                          <a:spcPct val="115000"/>
                        </a:lnSpc>
                        <a:spcBef>
                          <a:spcPts val="0"/>
                        </a:spcBef>
                        <a:spcAft>
                          <a:spcPts val="0"/>
                        </a:spcAft>
                        <a:buNone/>
                      </a:pPr>
                      <a:r>
                        <a:rPr lang="en-US" sz="1000"/>
                        <a:t>T3-R-11</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Bolts that fasten the latch actuator to the guide rail shall</a:t>
                      </a:r>
                      <a:endParaRPr sz="1000"/>
                    </a:p>
                    <a:p>
                      <a:pPr marL="0" lvl="0" indent="0" algn="l" rtl="0">
                        <a:lnSpc>
                          <a:spcPct val="115000"/>
                        </a:lnSpc>
                        <a:spcBef>
                          <a:spcPts val="0"/>
                        </a:spcBef>
                        <a:spcAft>
                          <a:spcPts val="0"/>
                        </a:spcAft>
                        <a:buNone/>
                      </a:pPr>
                      <a:r>
                        <a:rPr lang="en-US" sz="1000"/>
                        <a:t>sustain an eccentric load of </a:t>
                      </a:r>
                      <a:r>
                        <a:rPr lang="en-US" sz="1000" b="1"/>
                        <a:t>1500 N </a:t>
                      </a:r>
                      <a:r>
                        <a:rPr lang="en-US" sz="1000"/>
                        <a:t>at a </a:t>
                      </a:r>
                      <a:r>
                        <a:rPr lang="en-US" sz="1000" b="1"/>
                        <a:t>distance of 28.45 mm from CoG</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Performance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T2-R-3,</a:t>
                      </a:r>
                      <a:endParaRPr sz="1000"/>
                    </a:p>
                    <a:p>
                      <a:pPr marL="0" lvl="0" indent="0" algn="ctr" rtl="0">
                        <a:lnSpc>
                          <a:spcPct val="115000"/>
                        </a:lnSpc>
                        <a:spcBef>
                          <a:spcPts val="0"/>
                        </a:spcBef>
                        <a:spcAft>
                          <a:spcPts val="0"/>
                        </a:spcAft>
                        <a:buNone/>
                      </a:pPr>
                      <a:r>
                        <a:rPr lang="en-US" sz="1000"/>
                        <a:t>+ load of structural elements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Mechanical Fastening</a:t>
                      </a:r>
                      <a:endParaRPr sz="1000"/>
                    </a:p>
                    <a:p>
                      <a:pPr marL="0" lvl="0" indent="0" algn="ctr" rtl="0">
                        <a:lnSpc>
                          <a:spcPct val="115000"/>
                        </a:lnSpc>
                        <a:spcBef>
                          <a:spcPts val="0"/>
                        </a:spcBef>
                        <a:spcAft>
                          <a:spcPts val="0"/>
                        </a:spcAft>
                        <a:buNone/>
                      </a:pPr>
                      <a:r>
                        <a:rPr lang="en-US" sz="1000"/>
                        <a:t>and Load Bearing</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Validated to meet load</a:t>
                      </a:r>
                      <a:endParaRPr sz="1000"/>
                    </a:p>
                    <a:p>
                      <a:pPr marL="0" lvl="0" indent="0" algn="ctr" rtl="0">
                        <a:lnSpc>
                          <a:spcPct val="115000"/>
                        </a:lnSpc>
                        <a:spcBef>
                          <a:spcPts val="0"/>
                        </a:spcBef>
                        <a:spcAft>
                          <a:spcPts val="0"/>
                        </a:spcAft>
                        <a:buNone/>
                      </a:pPr>
                      <a:r>
                        <a:rPr lang="en-US" sz="1000"/>
                        <a:t>requirements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05350">
                <a:tc>
                  <a:txBody>
                    <a:bodyPr/>
                    <a:lstStyle/>
                    <a:p>
                      <a:pPr marL="0" lvl="0" indent="0" algn="ctr" rtl="0">
                        <a:lnSpc>
                          <a:spcPct val="115000"/>
                        </a:lnSpc>
                        <a:spcBef>
                          <a:spcPts val="0"/>
                        </a:spcBef>
                        <a:spcAft>
                          <a:spcPts val="0"/>
                        </a:spcAft>
                        <a:buNone/>
                      </a:pPr>
                      <a:r>
                        <a:rPr lang="en-US" sz="1000"/>
                        <a:t>T3-R-12</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Bolts at the top of the latch mechanism casing shall sustain an axial load of </a:t>
                      </a:r>
                      <a:endParaRPr sz="1000"/>
                    </a:p>
                    <a:p>
                      <a:pPr marL="0" lvl="0" indent="0" algn="l" rtl="0">
                        <a:lnSpc>
                          <a:spcPct val="115000"/>
                        </a:lnSpc>
                        <a:spcBef>
                          <a:spcPts val="0"/>
                        </a:spcBef>
                        <a:spcAft>
                          <a:spcPts val="0"/>
                        </a:spcAft>
                        <a:buNone/>
                      </a:pPr>
                      <a:r>
                        <a:rPr lang="en-US" sz="1000" b="1"/>
                        <a:t>1500 N</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a:t>
                      </a:r>
                      <a:endParaRPr sz="1000"/>
                    </a:p>
                    <a:p>
                      <a:pPr marL="0" lvl="0" indent="0" algn="ctr" rtl="0">
                        <a:lnSpc>
                          <a:spcPct val="115000"/>
                        </a:lnSpc>
                        <a:spcBef>
                          <a:spcPts val="0"/>
                        </a:spcBef>
                        <a:spcAft>
                          <a:spcPts val="0"/>
                        </a:spcAft>
                        <a:buNone/>
                      </a:pPr>
                      <a:r>
                        <a:rPr lang="en-US" sz="1000"/>
                        <a:t>T2-R-3,</a:t>
                      </a:r>
                      <a:endParaRPr sz="1000"/>
                    </a:p>
                    <a:p>
                      <a:pPr marL="0" lvl="0" indent="0" algn="ctr" rtl="0">
                        <a:lnSpc>
                          <a:spcPct val="115000"/>
                        </a:lnSpc>
                        <a:spcBef>
                          <a:spcPts val="0"/>
                        </a:spcBef>
                        <a:spcAft>
                          <a:spcPts val="0"/>
                        </a:spcAft>
                        <a:buNone/>
                      </a:pPr>
                      <a:r>
                        <a:rPr lang="en-US" sz="1000"/>
                        <a:t>+ load of structural elements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Fastening Integrity</a:t>
                      </a:r>
                      <a:endParaRPr sz="1000"/>
                    </a:p>
                    <a:p>
                      <a:pPr marL="0" lvl="0" indent="0" algn="ctr" rtl="0">
                        <a:lnSpc>
                          <a:spcPct val="115000"/>
                        </a:lnSpc>
                        <a:spcBef>
                          <a:spcPts val="0"/>
                        </a:spcBef>
                        <a:spcAft>
                          <a:spcPts val="0"/>
                        </a:spcAft>
                        <a:buNone/>
                      </a:pPr>
                      <a:r>
                        <a:rPr lang="en-US" sz="1000"/>
                        <a:t>and Load Bearing</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 Test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Bolts tested to ensure</a:t>
                      </a:r>
                      <a:endParaRPr sz="1000"/>
                    </a:p>
                    <a:p>
                      <a:pPr marL="0" lvl="0" indent="0" algn="ctr" rtl="0">
                        <a:lnSpc>
                          <a:spcPct val="115000"/>
                        </a:lnSpc>
                        <a:spcBef>
                          <a:spcPts val="0"/>
                        </a:spcBef>
                        <a:spcAft>
                          <a:spcPts val="0"/>
                        </a:spcAft>
                        <a:buNone/>
                      </a:pPr>
                      <a:r>
                        <a:rPr lang="en-US" sz="1000"/>
                        <a:t>structural reliability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6500">
                <a:tc>
                  <a:txBody>
                    <a:bodyPr/>
                    <a:lstStyle/>
                    <a:p>
                      <a:pPr marL="0" lvl="0" indent="0" algn="ctr" rtl="0">
                        <a:lnSpc>
                          <a:spcPct val="115000"/>
                        </a:lnSpc>
                        <a:spcBef>
                          <a:spcPts val="0"/>
                        </a:spcBef>
                        <a:spcAft>
                          <a:spcPts val="0"/>
                        </a:spcAft>
                        <a:buNone/>
                      </a:pPr>
                      <a:r>
                        <a:rPr lang="en-US" sz="1000"/>
                        <a:t>T3-R-13</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actuators are to be daisy-chained with the power supply for the payload.</a:t>
                      </a:r>
                      <a:endParaRPr sz="1000"/>
                    </a:p>
                    <a:p>
                      <a:pPr marL="0" lvl="0" indent="0" algn="l" rtl="0">
                        <a:lnSpc>
                          <a:spcPct val="115000"/>
                        </a:lnSpc>
                        <a:spcBef>
                          <a:spcPts val="0"/>
                        </a:spcBef>
                        <a:spcAft>
                          <a:spcPts val="0"/>
                        </a:spcAft>
                        <a:buNone/>
                      </a:pPr>
                      <a:r>
                        <a:rPr lang="en-US" sz="1000"/>
                        <a:t>Thus maximum actuation power is derived from the max power infrastructure </a:t>
                      </a:r>
                      <a:endParaRPr sz="1000"/>
                    </a:p>
                    <a:p>
                      <a:pPr marL="0" lvl="0" indent="0" algn="l" rtl="0">
                        <a:lnSpc>
                          <a:spcPct val="115000"/>
                        </a:lnSpc>
                        <a:spcBef>
                          <a:spcPts val="0"/>
                        </a:spcBef>
                        <a:spcAft>
                          <a:spcPts val="0"/>
                        </a:spcAft>
                        <a:buNone/>
                      </a:pPr>
                      <a:r>
                        <a:rPr lang="en-US" sz="1000"/>
                        <a:t>(i.e. </a:t>
                      </a:r>
                      <a:r>
                        <a:rPr lang="en-US" sz="1000" b="1"/>
                        <a:t>1kW</a:t>
                      </a:r>
                      <a:r>
                        <a:rPr lang="en-US" sz="1000"/>
                        <a: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2">
                  <a:txBody>
                    <a:bodyPr/>
                    <a:lstStyle/>
                    <a:p>
                      <a:pPr marL="0" lvl="0" indent="0" algn="ctr" rtl="0">
                        <a:spcBef>
                          <a:spcPts val="0"/>
                        </a:spcBef>
                        <a:spcAft>
                          <a:spcPts val="0"/>
                        </a:spcAft>
                        <a:buNone/>
                      </a:pPr>
                      <a:r>
                        <a:rPr lang="en-US" sz="1000"/>
                        <a:t>Physical installation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T2-R-2,</a:t>
                      </a:r>
                      <a:endParaRPr sz="1000"/>
                    </a:p>
                    <a:p>
                      <a:pPr marL="0" lvl="0" indent="0" algn="ctr" rtl="0">
                        <a:lnSpc>
                          <a:spcPct val="115000"/>
                        </a:lnSpc>
                        <a:spcBef>
                          <a:spcPts val="0"/>
                        </a:spcBef>
                        <a:spcAft>
                          <a:spcPts val="0"/>
                        </a:spcAft>
                        <a:buNone/>
                      </a:pPr>
                      <a:r>
                        <a:rPr lang="en-US" sz="1000"/>
                        <a:t>T2-R-8</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Power Management</a:t>
                      </a:r>
                      <a:endParaRPr sz="1000"/>
                    </a:p>
                    <a:p>
                      <a:pPr marL="0" lvl="0" indent="0" algn="ctr" rtl="0">
                        <a:lnSpc>
                          <a:spcPct val="115000"/>
                        </a:lnSpc>
                        <a:spcBef>
                          <a:spcPts val="0"/>
                        </a:spcBef>
                        <a:spcAft>
                          <a:spcPts val="0"/>
                        </a:spcAft>
                        <a:buNone/>
                      </a:pPr>
                      <a:r>
                        <a:rPr lang="en-US" sz="1000"/>
                        <a:t>and Actuation Coordination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under full power</a:t>
                      </a:r>
                      <a:endParaRPr sz="1000"/>
                    </a:p>
                    <a:p>
                      <a:pPr marL="0" lvl="0" indent="0" algn="ctr" rtl="0">
                        <a:lnSpc>
                          <a:spcPct val="115000"/>
                        </a:lnSpc>
                        <a:spcBef>
                          <a:spcPts val="0"/>
                        </a:spcBef>
                        <a:spcAft>
                          <a:spcPts val="0"/>
                        </a:spcAft>
                        <a:buNone/>
                      </a:pPr>
                      <a:r>
                        <a:rPr lang="en-US" sz="1000"/>
                        <a:t>load 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805350">
                <a:tc>
                  <a:txBody>
                    <a:bodyPr/>
                    <a:lstStyle/>
                    <a:p>
                      <a:pPr marL="0" lvl="0" indent="0" algn="ctr" rtl="0">
                        <a:lnSpc>
                          <a:spcPct val="115000"/>
                        </a:lnSpc>
                        <a:spcBef>
                          <a:spcPts val="0"/>
                        </a:spcBef>
                        <a:spcAft>
                          <a:spcPts val="0"/>
                        </a:spcAft>
                        <a:buNone/>
                      </a:pPr>
                      <a:r>
                        <a:rPr lang="en-US" sz="1000"/>
                        <a:t>T3-R-14</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Wiring harnesses between UAV EPDS, payload, &amp;</a:t>
                      </a:r>
                      <a:endParaRPr sz="1000"/>
                    </a:p>
                    <a:p>
                      <a:pPr marL="0" lvl="0" indent="0" algn="l" rtl="0">
                        <a:lnSpc>
                          <a:spcPct val="115000"/>
                        </a:lnSpc>
                        <a:spcBef>
                          <a:spcPts val="0"/>
                        </a:spcBef>
                        <a:spcAft>
                          <a:spcPts val="0"/>
                        </a:spcAft>
                        <a:buNone/>
                      </a:pPr>
                      <a:r>
                        <a:rPr lang="en-US" sz="1000"/>
                        <a:t>mechanism should be rated for </a:t>
                      </a:r>
                      <a:r>
                        <a:rPr lang="en-US" sz="1000" b="1"/>
                        <a:t>&gt;= 32 V &amp; &gt;= 40 A</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T2-R-8</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Electrical Power</a:t>
                      </a:r>
                      <a:endParaRPr sz="1000"/>
                    </a:p>
                    <a:p>
                      <a:pPr marL="0" lvl="0" indent="0" algn="ctr" rtl="0">
                        <a:lnSpc>
                          <a:spcPct val="115000"/>
                        </a:lnSpc>
                        <a:spcBef>
                          <a:spcPts val="0"/>
                        </a:spcBef>
                        <a:spcAft>
                          <a:spcPts val="0"/>
                        </a:spcAft>
                        <a:buNone/>
                      </a:pPr>
                      <a:r>
                        <a:rPr lang="en-US" sz="1000"/>
                        <a:t>Distribution and Safety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Inspection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Tested against standard</a:t>
                      </a:r>
                      <a:endParaRPr sz="1000"/>
                    </a:p>
                    <a:p>
                      <a:pPr marL="0" lvl="0" indent="0" algn="ctr" rtl="0">
                        <a:lnSpc>
                          <a:spcPct val="115000"/>
                        </a:lnSpc>
                        <a:spcBef>
                          <a:spcPts val="0"/>
                        </a:spcBef>
                        <a:spcAft>
                          <a:spcPts val="0"/>
                        </a:spcAft>
                        <a:buNone/>
                      </a:pPr>
                      <a:r>
                        <a:rPr lang="en-US" sz="1000"/>
                        <a:t>ratings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2"/>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Tier-3 (4/5)</a:t>
            </a:r>
            <a:endParaRPr/>
          </a:p>
        </p:txBody>
      </p:sp>
      <p:sp>
        <p:nvSpPr>
          <p:cNvPr id="585" name="Google Shape;585;p72"/>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66</a:t>
            </a:fld>
            <a:endParaRPr/>
          </a:p>
        </p:txBody>
      </p:sp>
      <p:graphicFrame>
        <p:nvGraphicFramePr>
          <p:cNvPr id="586" name="Google Shape;586;p72"/>
          <p:cNvGraphicFramePr/>
          <p:nvPr/>
        </p:nvGraphicFramePr>
        <p:xfrm>
          <a:off x="465275" y="1012125"/>
          <a:ext cx="3000000" cy="3000000"/>
        </p:xfrm>
        <a:graphic>
          <a:graphicData uri="http://schemas.openxmlformats.org/drawingml/2006/table">
            <a:tbl>
              <a:tblPr>
                <a:noFill/>
                <a:tableStyleId>{7DEF75B5-07F1-433B-AF26-D2C31DCE0552}</a:tableStyleId>
              </a:tblPr>
              <a:tblGrid>
                <a:gridCol w="1163575">
                  <a:extLst>
                    <a:ext uri="{9D8B030D-6E8A-4147-A177-3AD203B41FA5}">
                      <a16:colId xmlns:a16="http://schemas.microsoft.com/office/drawing/2014/main" val="20000"/>
                    </a:ext>
                  </a:extLst>
                </a:gridCol>
                <a:gridCol w="1969000">
                  <a:extLst>
                    <a:ext uri="{9D8B030D-6E8A-4147-A177-3AD203B41FA5}">
                      <a16:colId xmlns:a16="http://schemas.microsoft.com/office/drawing/2014/main" val="20001"/>
                    </a:ext>
                  </a:extLst>
                </a:gridCol>
                <a:gridCol w="1566300">
                  <a:extLst>
                    <a:ext uri="{9D8B030D-6E8A-4147-A177-3AD203B41FA5}">
                      <a16:colId xmlns:a16="http://schemas.microsoft.com/office/drawing/2014/main" val="20002"/>
                    </a:ext>
                  </a:extLst>
                </a:gridCol>
                <a:gridCol w="1566300">
                  <a:extLst>
                    <a:ext uri="{9D8B030D-6E8A-4147-A177-3AD203B41FA5}">
                      <a16:colId xmlns:a16="http://schemas.microsoft.com/office/drawing/2014/main" val="20003"/>
                    </a:ext>
                  </a:extLst>
                </a:gridCol>
                <a:gridCol w="1566300">
                  <a:extLst>
                    <a:ext uri="{9D8B030D-6E8A-4147-A177-3AD203B41FA5}">
                      <a16:colId xmlns:a16="http://schemas.microsoft.com/office/drawing/2014/main" val="20004"/>
                    </a:ext>
                  </a:extLst>
                </a:gridCol>
                <a:gridCol w="1566300">
                  <a:extLst>
                    <a:ext uri="{9D8B030D-6E8A-4147-A177-3AD203B41FA5}">
                      <a16:colId xmlns:a16="http://schemas.microsoft.com/office/drawing/2014/main" val="20005"/>
                    </a:ext>
                  </a:extLst>
                </a:gridCol>
                <a:gridCol w="1566300">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Verifcation conclusion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000"/>
                        <a:t>T3-R-15</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Fastener spacing &amp; installation shall follow</a:t>
                      </a:r>
                      <a:endParaRPr sz="1000"/>
                    </a:p>
                    <a:p>
                      <a:pPr marL="0" lvl="0" indent="0" algn="l" rtl="0">
                        <a:lnSpc>
                          <a:spcPct val="115000"/>
                        </a:lnSpc>
                        <a:spcBef>
                          <a:spcPts val="0"/>
                        </a:spcBef>
                        <a:spcAft>
                          <a:spcPts val="0"/>
                        </a:spcAft>
                        <a:buNone/>
                      </a:pPr>
                      <a:r>
                        <a:rPr lang="en-US" sz="1000" b="1"/>
                        <a:t>aerospace recommended standards</a:t>
                      </a:r>
                      <a:endParaRPr sz="1000" b="1"/>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US" sz="1000"/>
                        <a:t>Physical &amp; Installation</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T2-R-10</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Integrity</a:t>
                      </a:r>
                      <a:endParaRPr sz="1000"/>
                    </a:p>
                    <a:p>
                      <a:pPr marL="0" lvl="0" indent="0" algn="ctr" rtl="0">
                        <a:lnSpc>
                          <a:spcPct val="115000"/>
                        </a:lnSpc>
                        <a:spcBef>
                          <a:spcPts val="0"/>
                        </a:spcBef>
                        <a:spcAft>
                          <a:spcPts val="0"/>
                        </a:spcAft>
                        <a:buNone/>
                      </a:pPr>
                      <a:r>
                        <a:rPr lang="en-US" sz="1000"/>
                        <a:t>and Compliance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Complied with</a:t>
                      </a:r>
                      <a:endParaRPr sz="1000"/>
                    </a:p>
                    <a:p>
                      <a:pPr marL="0" lvl="0" indent="0" algn="ctr" rtl="0">
                        <a:lnSpc>
                          <a:spcPct val="115000"/>
                        </a:lnSpc>
                        <a:spcBef>
                          <a:spcPts val="0"/>
                        </a:spcBef>
                        <a:spcAft>
                          <a:spcPts val="0"/>
                        </a:spcAft>
                        <a:buNone/>
                      </a:pPr>
                      <a:r>
                        <a:rPr lang="en-US" sz="1000"/>
                        <a:t>recommended spacing</a:t>
                      </a:r>
                      <a:endParaRPr sz="1000"/>
                    </a:p>
                    <a:p>
                      <a:pPr marL="0" lvl="0" indent="0" algn="ctr" rtl="0">
                        <a:lnSpc>
                          <a:spcPct val="115000"/>
                        </a:lnSpc>
                        <a:spcBef>
                          <a:spcPts val="0"/>
                        </a:spcBef>
                        <a:spcAft>
                          <a:spcPts val="0"/>
                        </a:spcAft>
                        <a:buNone/>
                      </a:pPr>
                      <a:r>
                        <a:rPr lang="en-US" sz="1000"/>
                        <a:t>and installation practices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000"/>
                        <a:t>T3-R-16</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Fasteners such as bolts, nuts, washers, shall conform to</a:t>
                      </a:r>
                      <a:endParaRPr sz="1000"/>
                    </a:p>
                    <a:p>
                      <a:pPr marL="0" lvl="0" indent="0" algn="l" rtl="0">
                        <a:lnSpc>
                          <a:spcPct val="115000"/>
                        </a:lnSpc>
                        <a:spcBef>
                          <a:spcPts val="0"/>
                        </a:spcBef>
                        <a:spcAft>
                          <a:spcPts val="0"/>
                        </a:spcAft>
                        <a:buNone/>
                      </a:pPr>
                      <a:r>
                        <a:rPr lang="en-US" sz="1000"/>
                        <a:t>standard available sizes and helical threading with</a:t>
                      </a:r>
                      <a:endParaRPr sz="1000"/>
                    </a:p>
                    <a:p>
                      <a:pPr marL="0" lvl="0" indent="0" algn="l" rtl="0">
                        <a:lnSpc>
                          <a:spcPct val="115000"/>
                        </a:lnSpc>
                        <a:spcBef>
                          <a:spcPts val="0"/>
                        </a:spcBef>
                        <a:spcAft>
                          <a:spcPts val="0"/>
                        </a:spcAft>
                        <a:buNone/>
                      </a:pPr>
                      <a:r>
                        <a:rPr lang="en-US" sz="1000"/>
                        <a:t>Allen-key slots.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T2-R-10</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Standardization</a:t>
                      </a:r>
                      <a:endParaRPr sz="1000"/>
                    </a:p>
                    <a:p>
                      <a:pPr marL="0" lvl="0" indent="0" algn="ctr" rtl="0">
                        <a:lnSpc>
                          <a:spcPct val="115000"/>
                        </a:lnSpc>
                        <a:spcBef>
                          <a:spcPts val="0"/>
                        </a:spcBef>
                        <a:spcAft>
                          <a:spcPts val="0"/>
                        </a:spcAft>
                        <a:buNone/>
                      </a:pPr>
                      <a:r>
                        <a:rPr lang="en-US" sz="1000"/>
                        <a:t>and Maintenance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Checked against standard</a:t>
                      </a:r>
                      <a:endParaRPr sz="1000"/>
                    </a:p>
                    <a:p>
                      <a:pPr marL="0" lvl="0" indent="0" algn="ctr" rtl="0">
                        <a:lnSpc>
                          <a:spcPct val="115000"/>
                        </a:lnSpc>
                        <a:spcBef>
                          <a:spcPts val="0"/>
                        </a:spcBef>
                        <a:spcAft>
                          <a:spcPts val="0"/>
                        </a:spcAft>
                        <a:buNone/>
                      </a:pPr>
                      <a:r>
                        <a:rPr lang="en-US" sz="1000"/>
                        <a:t>size and threading</a:t>
                      </a:r>
                      <a:endParaRPr sz="1000"/>
                    </a:p>
                    <a:p>
                      <a:pPr marL="0" lvl="0" indent="0" algn="ctr" rtl="0">
                        <a:lnSpc>
                          <a:spcPct val="115000"/>
                        </a:lnSpc>
                        <a:spcBef>
                          <a:spcPts val="0"/>
                        </a:spcBef>
                        <a:spcAft>
                          <a:spcPts val="0"/>
                        </a:spcAft>
                        <a:buNone/>
                      </a:pPr>
                      <a:r>
                        <a:rPr lang="en-US" sz="1000"/>
                        <a:t>requirements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000"/>
                        <a:t>T3-R-17</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Electronic interface of mechanism shall be twinax connector &amp; cable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Interface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T2-R-9,</a:t>
                      </a:r>
                      <a:endParaRPr sz="1000"/>
                    </a:p>
                    <a:p>
                      <a:pPr marL="0" lvl="0" indent="0" algn="ctr" rtl="0">
                        <a:lnSpc>
                          <a:spcPct val="115000"/>
                        </a:lnSpc>
                        <a:spcBef>
                          <a:spcPts val="0"/>
                        </a:spcBef>
                        <a:spcAft>
                          <a:spcPts val="0"/>
                        </a:spcAft>
                        <a:buNone/>
                      </a:pPr>
                      <a:r>
                        <a:rPr lang="en-US" sz="1000"/>
                        <a:t>MIL-STD 1553B</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Electrical Interface</a:t>
                      </a:r>
                      <a:endParaRPr sz="1000"/>
                    </a:p>
                    <a:p>
                      <a:pPr marL="0" lvl="0" indent="0" algn="ctr" rtl="0">
                        <a:lnSpc>
                          <a:spcPct val="115000"/>
                        </a:lnSpc>
                        <a:spcBef>
                          <a:spcPts val="0"/>
                        </a:spcBef>
                        <a:spcAft>
                          <a:spcPts val="0"/>
                        </a:spcAft>
                        <a:buNone/>
                      </a:pPr>
                      <a:r>
                        <a:rPr lang="en-US" sz="1000"/>
                        <a:t>Compatibility</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 Review</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Inspected to ensure proper</a:t>
                      </a:r>
                      <a:endParaRPr sz="1000"/>
                    </a:p>
                    <a:p>
                      <a:pPr marL="0" lvl="0" indent="0" algn="ctr" rtl="0">
                        <a:lnSpc>
                          <a:spcPct val="115000"/>
                        </a:lnSpc>
                        <a:spcBef>
                          <a:spcPts val="0"/>
                        </a:spcBef>
                        <a:spcAft>
                          <a:spcPts val="0"/>
                        </a:spcAft>
                        <a:buNone/>
                      </a:pPr>
                      <a:r>
                        <a:rPr lang="en-US" sz="1000"/>
                        <a:t>interface connections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000"/>
                        <a:t>T3-R-18</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Linear actuator should be able to go through</a:t>
                      </a:r>
                      <a:endParaRPr sz="1000"/>
                    </a:p>
                    <a:p>
                      <a:pPr marL="0" lvl="0" indent="0" algn="ctr" rtl="0">
                        <a:lnSpc>
                          <a:spcPct val="115000"/>
                        </a:lnSpc>
                        <a:spcBef>
                          <a:spcPts val="0"/>
                        </a:spcBef>
                        <a:spcAft>
                          <a:spcPts val="0"/>
                        </a:spcAft>
                        <a:buNone/>
                      </a:pPr>
                      <a:r>
                        <a:rPr lang="en-US" sz="1000" b="1"/>
                        <a:t>1*10^7</a:t>
                      </a:r>
                      <a:r>
                        <a:rPr lang="en-US" sz="1000"/>
                        <a:t> cycles without failure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US" sz="1000"/>
                        <a:t>Maintenance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T2-R-11</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Actuation Durability</a:t>
                      </a:r>
                      <a:endParaRPr sz="1000"/>
                    </a:p>
                    <a:p>
                      <a:pPr marL="0" lvl="0" indent="0" algn="ctr" rtl="0">
                        <a:lnSpc>
                          <a:spcPct val="115000"/>
                        </a:lnSpc>
                        <a:spcBef>
                          <a:spcPts val="0"/>
                        </a:spcBef>
                        <a:spcAft>
                          <a:spcPts val="0"/>
                        </a:spcAft>
                        <a:buNone/>
                      </a:pPr>
                      <a:r>
                        <a:rPr lang="en-US" sz="1000"/>
                        <a:t>and Reliability</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Tested to validate actuator</a:t>
                      </a:r>
                      <a:endParaRPr sz="1000"/>
                    </a:p>
                    <a:p>
                      <a:pPr marL="0" lvl="0" indent="0" algn="l" rtl="0">
                        <a:lnSpc>
                          <a:spcPct val="115000"/>
                        </a:lnSpc>
                        <a:spcBef>
                          <a:spcPts val="0"/>
                        </a:spcBef>
                        <a:spcAft>
                          <a:spcPts val="0"/>
                        </a:spcAft>
                        <a:buNone/>
                      </a:pPr>
                      <a:r>
                        <a:rPr lang="en-US" sz="1000"/>
                        <a:t>durability under cycling</a:t>
                      </a:r>
                      <a:endParaRPr sz="1000"/>
                    </a:p>
                    <a:p>
                      <a:pPr marL="0" lvl="0" indent="0" algn="l" rtl="0">
                        <a:lnSpc>
                          <a:spcPct val="115000"/>
                        </a:lnSpc>
                        <a:spcBef>
                          <a:spcPts val="0"/>
                        </a:spcBef>
                        <a:spcAft>
                          <a:spcPts val="0"/>
                        </a:spcAft>
                        <a:buNone/>
                      </a:pPr>
                      <a:r>
                        <a:rPr lang="en-US" sz="1000"/>
                        <a:t>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000"/>
                        <a:t>T3-R-19</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Actuator armatures should not experience failure level</a:t>
                      </a:r>
                      <a:endParaRPr sz="1000"/>
                    </a:p>
                    <a:p>
                      <a:pPr marL="0" lvl="0" indent="0" algn="ctr" rtl="0">
                        <a:lnSpc>
                          <a:spcPct val="115000"/>
                        </a:lnSpc>
                        <a:spcBef>
                          <a:spcPts val="0"/>
                        </a:spcBef>
                        <a:spcAft>
                          <a:spcPts val="0"/>
                        </a:spcAft>
                        <a:buNone/>
                      </a:pPr>
                      <a:r>
                        <a:rPr lang="en-US" sz="1000"/>
                        <a:t>fatigue before </a:t>
                      </a:r>
                      <a:r>
                        <a:rPr lang="en-US" sz="1000" b="1"/>
                        <a:t>750 flight hours or 35 sorties</a:t>
                      </a:r>
                      <a:r>
                        <a:rPr lang="en-US" sz="1000"/>
                        <a:t>,</a:t>
                      </a:r>
                      <a:endParaRPr sz="1000"/>
                    </a:p>
                    <a:p>
                      <a:pPr marL="0" lvl="0" indent="0" algn="ctr" rtl="0">
                        <a:lnSpc>
                          <a:spcPct val="115000"/>
                        </a:lnSpc>
                        <a:spcBef>
                          <a:spcPts val="0"/>
                        </a:spcBef>
                        <a:spcAft>
                          <a:spcPts val="0"/>
                        </a:spcAft>
                        <a:buNone/>
                      </a:pPr>
                      <a:r>
                        <a:rPr lang="en-US" sz="1000"/>
                        <a:t>whichever comes first.</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Actuator Durability</a:t>
                      </a:r>
                      <a:endParaRPr sz="1000"/>
                    </a:p>
                    <a:p>
                      <a:pPr marL="0" lvl="0" indent="0" algn="ctr" rtl="0">
                        <a:lnSpc>
                          <a:spcPct val="115000"/>
                        </a:lnSpc>
                        <a:spcBef>
                          <a:spcPts val="0"/>
                        </a:spcBef>
                        <a:spcAft>
                          <a:spcPts val="0"/>
                        </a:spcAft>
                        <a:buNone/>
                      </a:pPr>
                      <a:r>
                        <a:rPr lang="en-US" sz="1000"/>
                        <a:t>and Fatigue Resistance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Evaluated to ensure fatigue</a:t>
                      </a:r>
                      <a:endParaRPr sz="1000"/>
                    </a:p>
                    <a:p>
                      <a:pPr marL="0" lvl="0" indent="0" algn="l" rtl="0">
                        <a:lnSpc>
                          <a:spcPct val="115000"/>
                        </a:lnSpc>
                        <a:spcBef>
                          <a:spcPts val="0"/>
                        </a:spcBef>
                        <a:spcAft>
                          <a:spcPts val="0"/>
                        </a:spcAft>
                        <a:buNone/>
                      </a:pPr>
                      <a:r>
                        <a:rPr lang="en-US" sz="1000"/>
                        <a:t>resistance meets required</a:t>
                      </a:r>
                      <a:endParaRPr sz="1000"/>
                    </a:p>
                    <a:p>
                      <a:pPr marL="0" lvl="0" indent="0" algn="l" rtl="0">
                        <a:lnSpc>
                          <a:spcPct val="115000"/>
                        </a:lnSpc>
                        <a:spcBef>
                          <a:spcPts val="0"/>
                        </a:spcBef>
                        <a:spcAft>
                          <a:spcPts val="0"/>
                        </a:spcAft>
                        <a:buNone/>
                      </a:pPr>
                      <a:r>
                        <a:rPr lang="en-US" sz="1000"/>
                        <a:t>hours/sorties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000"/>
                        <a:t>T3-R-20</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members of the hardppint mechanism should not</a:t>
                      </a:r>
                      <a:endParaRPr sz="1000"/>
                    </a:p>
                    <a:p>
                      <a:pPr marL="0" lvl="0" indent="0" algn="ctr" rtl="0">
                        <a:lnSpc>
                          <a:spcPct val="115000"/>
                        </a:lnSpc>
                        <a:spcBef>
                          <a:spcPts val="0"/>
                        </a:spcBef>
                        <a:spcAft>
                          <a:spcPts val="0"/>
                        </a:spcAft>
                        <a:buNone/>
                      </a:pPr>
                      <a:r>
                        <a:rPr lang="en-US" sz="1000"/>
                        <a:t>experience failure level fatigue before </a:t>
                      </a:r>
                      <a:r>
                        <a:rPr lang="en-US" sz="1000" b="1"/>
                        <a:t>750 flight hours</a:t>
                      </a:r>
                      <a:endParaRPr sz="1000" b="1"/>
                    </a:p>
                    <a:p>
                      <a:pPr marL="0" lvl="0" indent="0" algn="ctr" rtl="0">
                        <a:lnSpc>
                          <a:spcPct val="115000"/>
                        </a:lnSpc>
                        <a:spcBef>
                          <a:spcPts val="0"/>
                        </a:spcBef>
                        <a:spcAft>
                          <a:spcPts val="0"/>
                        </a:spcAft>
                        <a:buNone/>
                      </a:pPr>
                      <a:r>
                        <a:rPr lang="en-US" sz="1000" b="1"/>
                        <a:t>or 35 sorties</a:t>
                      </a:r>
                      <a:r>
                        <a:rPr lang="en-US" sz="1000"/>
                        <a:t>, whichever comes first.</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Durability</a:t>
                      </a:r>
                      <a:endParaRPr sz="1000"/>
                    </a:p>
                    <a:p>
                      <a:pPr marL="0" lvl="0" indent="0" algn="ctr" rtl="0">
                        <a:lnSpc>
                          <a:spcPct val="115000"/>
                        </a:lnSpc>
                        <a:spcBef>
                          <a:spcPts val="0"/>
                        </a:spcBef>
                        <a:spcAft>
                          <a:spcPts val="0"/>
                        </a:spcAft>
                        <a:buNone/>
                      </a:pPr>
                      <a:r>
                        <a:rPr lang="en-US" sz="1000"/>
                        <a:t>and Fatigue Resistance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Tested to ensure structural</a:t>
                      </a:r>
                      <a:endParaRPr sz="1000"/>
                    </a:p>
                    <a:p>
                      <a:pPr marL="0" lvl="0" indent="0" algn="l" rtl="0">
                        <a:lnSpc>
                          <a:spcPct val="115000"/>
                        </a:lnSpc>
                        <a:spcBef>
                          <a:spcPts val="0"/>
                        </a:spcBef>
                        <a:spcAft>
                          <a:spcPts val="0"/>
                        </a:spcAft>
                        <a:buNone/>
                      </a:pPr>
                      <a:r>
                        <a:rPr lang="en-US" sz="1000"/>
                        <a:t>members meet fatigue</a:t>
                      </a:r>
                      <a:endParaRPr sz="1000"/>
                    </a:p>
                    <a:p>
                      <a:pPr marL="0" lvl="0" indent="0" algn="l" rtl="0">
                        <a:lnSpc>
                          <a:spcPct val="115000"/>
                        </a:lnSpc>
                        <a:spcBef>
                          <a:spcPts val="0"/>
                        </a:spcBef>
                        <a:spcAft>
                          <a:spcPts val="0"/>
                        </a:spcAft>
                        <a:buNone/>
                      </a:pPr>
                      <a:r>
                        <a:rPr lang="en-US" sz="1000"/>
                        <a:t>life requirements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Verification, Tier-3 (5/5)</a:t>
            </a:r>
            <a:endParaRPr/>
          </a:p>
        </p:txBody>
      </p:sp>
      <p:sp>
        <p:nvSpPr>
          <p:cNvPr id="593" name="Google Shape;593;p73"/>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67</a:t>
            </a:fld>
            <a:endParaRPr/>
          </a:p>
        </p:txBody>
      </p:sp>
      <p:graphicFrame>
        <p:nvGraphicFramePr>
          <p:cNvPr id="594" name="Google Shape;594;p73"/>
          <p:cNvGraphicFramePr/>
          <p:nvPr/>
        </p:nvGraphicFramePr>
        <p:xfrm>
          <a:off x="574950" y="1111900"/>
          <a:ext cx="3000000" cy="3000000"/>
        </p:xfrm>
        <a:graphic>
          <a:graphicData uri="http://schemas.openxmlformats.org/drawingml/2006/table">
            <a:tbl>
              <a:tblPr>
                <a:noFill/>
                <a:tableStyleId>{7DEF75B5-07F1-433B-AF26-D2C31DCE0552}</a:tableStyleId>
              </a:tblPr>
              <a:tblGrid>
                <a:gridCol w="1485425">
                  <a:extLst>
                    <a:ext uri="{9D8B030D-6E8A-4147-A177-3AD203B41FA5}">
                      <a16:colId xmlns:a16="http://schemas.microsoft.com/office/drawing/2014/main" val="20000"/>
                    </a:ext>
                  </a:extLst>
                </a:gridCol>
                <a:gridCol w="1485425">
                  <a:extLst>
                    <a:ext uri="{9D8B030D-6E8A-4147-A177-3AD203B41FA5}">
                      <a16:colId xmlns:a16="http://schemas.microsoft.com/office/drawing/2014/main" val="20001"/>
                    </a:ext>
                  </a:extLst>
                </a:gridCol>
                <a:gridCol w="1485425">
                  <a:extLst>
                    <a:ext uri="{9D8B030D-6E8A-4147-A177-3AD203B41FA5}">
                      <a16:colId xmlns:a16="http://schemas.microsoft.com/office/drawing/2014/main" val="20002"/>
                    </a:ext>
                  </a:extLst>
                </a:gridCol>
                <a:gridCol w="1485425">
                  <a:extLst>
                    <a:ext uri="{9D8B030D-6E8A-4147-A177-3AD203B41FA5}">
                      <a16:colId xmlns:a16="http://schemas.microsoft.com/office/drawing/2014/main" val="20003"/>
                    </a:ext>
                  </a:extLst>
                </a:gridCol>
                <a:gridCol w="1485425">
                  <a:extLst>
                    <a:ext uri="{9D8B030D-6E8A-4147-A177-3AD203B41FA5}">
                      <a16:colId xmlns:a16="http://schemas.microsoft.com/office/drawing/2014/main" val="20004"/>
                    </a:ext>
                  </a:extLst>
                </a:gridCol>
                <a:gridCol w="1485425">
                  <a:extLst>
                    <a:ext uri="{9D8B030D-6E8A-4147-A177-3AD203B41FA5}">
                      <a16:colId xmlns:a16="http://schemas.microsoft.com/office/drawing/2014/main" val="20005"/>
                    </a:ext>
                  </a:extLst>
                </a:gridCol>
                <a:gridCol w="1485425">
                  <a:extLst>
                    <a:ext uri="{9D8B030D-6E8A-4147-A177-3AD203B41FA5}">
                      <a16:colId xmlns:a16="http://schemas.microsoft.com/office/drawing/2014/main" val="20006"/>
                    </a:ext>
                  </a:extLst>
                </a:gridCol>
              </a:tblGrid>
              <a:tr h="405825">
                <a:tc>
                  <a:txBody>
                    <a:bodyPr/>
                    <a:lstStyle/>
                    <a:p>
                      <a:pPr marL="0" lvl="0" indent="0" algn="ctr" rtl="0">
                        <a:lnSpc>
                          <a:spcPct val="115000"/>
                        </a:lnSpc>
                        <a:spcBef>
                          <a:spcPts val="0"/>
                        </a:spcBef>
                        <a:spcAft>
                          <a:spcPts val="0"/>
                        </a:spcAft>
                        <a:buNone/>
                      </a:pPr>
                      <a:r>
                        <a:rPr lang="en-US" sz="1000"/>
                        <a:t>Requirement ID</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 type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Traceability</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Associated Function</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Verification method</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Verifcation conclusion</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949650">
                <a:tc>
                  <a:txBody>
                    <a:bodyPr/>
                    <a:lstStyle/>
                    <a:p>
                      <a:pPr marL="0" lvl="0" indent="0" algn="ctr" rtl="0">
                        <a:lnSpc>
                          <a:spcPct val="115000"/>
                        </a:lnSpc>
                        <a:spcBef>
                          <a:spcPts val="0"/>
                        </a:spcBef>
                        <a:spcAft>
                          <a:spcPts val="0"/>
                        </a:spcAft>
                        <a:buNone/>
                      </a:pPr>
                      <a:r>
                        <a:rPr lang="en-US" sz="1000"/>
                        <a:t>T3-R-18</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Linear actuator should be able to go through</a:t>
                      </a:r>
                      <a:endParaRPr sz="1000"/>
                    </a:p>
                    <a:p>
                      <a:pPr marL="0" lvl="0" indent="0" algn="ctr" rtl="0">
                        <a:lnSpc>
                          <a:spcPct val="115000"/>
                        </a:lnSpc>
                        <a:spcBef>
                          <a:spcPts val="0"/>
                        </a:spcBef>
                        <a:spcAft>
                          <a:spcPts val="0"/>
                        </a:spcAft>
                        <a:buNone/>
                      </a:pPr>
                      <a:r>
                        <a:rPr lang="en-US" sz="1000" b="1"/>
                        <a:t>1*10^7</a:t>
                      </a:r>
                      <a:r>
                        <a:rPr lang="en-US" sz="1000"/>
                        <a:t> cycles without failure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US" sz="1000"/>
                        <a:t>Maintenance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T2-R-11</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Actuation Durability</a:t>
                      </a:r>
                      <a:endParaRPr sz="1000"/>
                    </a:p>
                    <a:p>
                      <a:pPr marL="0" lvl="0" indent="0" algn="ctr" rtl="0">
                        <a:lnSpc>
                          <a:spcPct val="115000"/>
                        </a:lnSpc>
                        <a:spcBef>
                          <a:spcPts val="0"/>
                        </a:spcBef>
                        <a:spcAft>
                          <a:spcPts val="0"/>
                        </a:spcAft>
                        <a:buNone/>
                      </a:pPr>
                      <a:r>
                        <a:rPr lang="en-US" sz="1000"/>
                        <a:t>and Reliability</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Tested to validate actuator</a:t>
                      </a:r>
                      <a:endParaRPr sz="1000"/>
                    </a:p>
                    <a:p>
                      <a:pPr marL="0" lvl="0" indent="0" algn="l" rtl="0">
                        <a:lnSpc>
                          <a:spcPct val="115000"/>
                        </a:lnSpc>
                        <a:spcBef>
                          <a:spcPts val="0"/>
                        </a:spcBef>
                        <a:spcAft>
                          <a:spcPts val="0"/>
                        </a:spcAft>
                        <a:buNone/>
                      </a:pPr>
                      <a:r>
                        <a:rPr lang="en-US" sz="1000"/>
                        <a:t>durability under cycling</a:t>
                      </a:r>
                      <a:endParaRPr sz="1000"/>
                    </a:p>
                    <a:p>
                      <a:pPr marL="0" lvl="0" indent="0" algn="l" rtl="0">
                        <a:lnSpc>
                          <a:spcPct val="115000"/>
                        </a:lnSpc>
                        <a:spcBef>
                          <a:spcPts val="0"/>
                        </a:spcBef>
                        <a:spcAft>
                          <a:spcPts val="0"/>
                        </a:spcAft>
                        <a:buNone/>
                      </a:pPr>
                      <a:r>
                        <a:rPr lang="en-US" sz="1000"/>
                        <a:t>conditions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255975">
                <a:tc>
                  <a:txBody>
                    <a:bodyPr/>
                    <a:lstStyle/>
                    <a:p>
                      <a:pPr marL="0" lvl="0" indent="0" algn="ctr" rtl="0">
                        <a:lnSpc>
                          <a:spcPct val="115000"/>
                        </a:lnSpc>
                        <a:spcBef>
                          <a:spcPts val="0"/>
                        </a:spcBef>
                        <a:spcAft>
                          <a:spcPts val="0"/>
                        </a:spcAft>
                        <a:buNone/>
                      </a:pPr>
                      <a:r>
                        <a:rPr lang="en-US" sz="1000"/>
                        <a:t>T3-R-19</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Actuator armatures should not experience failure level</a:t>
                      </a:r>
                      <a:endParaRPr sz="1000"/>
                    </a:p>
                    <a:p>
                      <a:pPr marL="0" lvl="0" indent="0" algn="ctr" rtl="0">
                        <a:lnSpc>
                          <a:spcPct val="115000"/>
                        </a:lnSpc>
                        <a:spcBef>
                          <a:spcPts val="0"/>
                        </a:spcBef>
                        <a:spcAft>
                          <a:spcPts val="0"/>
                        </a:spcAft>
                        <a:buNone/>
                      </a:pPr>
                      <a:r>
                        <a:rPr lang="en-US" sz="1000"/>
                        <a:t>fatigue before </a:t>
                      </a:r>
                      <a:r>
                        <a:rPr lang="en-US" sz="1000" b="1"/>
                        <a:t>750 flight hours or 35 sorties</a:t>
                      </a:r>
                      <a:r>
                        <a:rPr lang="en-US" sz="1000"/>
                        <a:t>,</a:t>
                      </a:r>
                      <a:endParaRPr sz="1000"/>
                    </a:p>
                    <a:p>
                      <a:pPr marL="0" lvl="0" indent="0" algn="ctr" rtl="0">
                        <a:lnSpc>
                          <a:spcPct val="115000"/>
                        </a:lnSpc>
                        <a:spcBef>
                          <a:spcPts val="0"/>
                        </a:spcBef>
                        <a:spcAft>
                          <a:spcPts val="0"/>
                        </a:spcAft>
                        <a:buNone/>
                      </a:pPr>
                      <a:r>
                        <a:rPr lang="en-US" sz="1000"/>
                        <a:t>whichever comes first.</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Actuator Durability</a:t>
                      </a:r>
                      <a:endParaRPr sz="1000"/>
                    </a:p>
                    <a:p>
                      <a:pPr marL="0" lvl="0" indent="0" algn="ctr" rtl="0">
                        <a:lnSpc>
                          <a:spcPct val="115000"/>
                        </a:lnSpc>
                        <a:spcBef>
                          <a:spcPts val="0"/>
                        </a:spcBef>
                        <a:spcAft>
                          <a:spcPts val="0"/>
                        </a:spcAft>
                        <a:buNone/>
                      </a:pPr>
                      <a:r>
                        <a:rPr lang="en-US" sz="1000"/>
                        <a:t>and Fatigue Resistance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Evaluated to ensure fatigue</a:t>
                      </a:r>
                      <a:endParaRPr sz="1000"/>
                    </a:p>
                    <a:p>
                      <a:pPr marL="0" lvl="0" indent="0" algn="l" rtl="0">
                        <a:lnSpc>
                          <a:spcPct val="115000"/>
                        </a:lnSpc>
                        <a:spcBef>
                          <a:spcPts val="0"/>
                        </a:spcBef>
                        <a:spcAft>
                          <a:spcPts val="0"/>
                        </a:spcAft>
                        <a:buNone/>
                      </a:pPr>
                      <a:r>
                        <a:rPr lang="en-US" sz="1000"/>
                        <a:t>resistance meets required</a:t>
                      </a:r>
                      <a:endParaRPr sz="1000"/>
                    </a:p>
                    <a:p>
                      <a:pPr marL="0" lvl="0" indent="0" algn="l" rtl="0">
                        <a:lnSpc>
                          <a:spcPct val="115000"/>
                        </a:lnSpc>
                        <a:spcBef>
                          <a:spcPts val="0"/>
                        </a:spcBef>
                        <a:spcAft>
                          <a:spcPts val="0"/>
                        </a:spcAft>
                        <a:buNone/>
                      </a:pPr>
                      <a:r>
                        <a:rPr lang="en-US" sz="1000"/>
                        <a:t>hours/sorties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883050">
                <a:tc>
                  <a:txBody>
                    <a:bodyPr/>
                    <a:lstStyle/>
                    <a:p>
                      <a:pPr marL="0" lvl="0" indent="0" algn="ctr" rtl="0">
                        <a:lnSpc>
                          <a:spcPct val="115000"/>
                        </a:lnSpc>
                        <a:spcBef>
                          <a:spcPts val="0"/>
                        </a:spcBef>
                        <a:spcAft>
                          <a:spcPts val="0"/>
                        </a:spcAft>
                        <a:buNone/>
                      </a:pPr>
                      <a:r>
                        <a:rPr lang="en-US" sz="1000"/>
                        <a:t>T3-R-20</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members of the hardppint mechanism should not</a:t>
                      </a:r>
                      <a:endParaRPr sz="1000"/>
                    </a:p>
                    <a:p>
                      <a:pPr marL="0" lvl="0" indent="0" algn="ctr" rtl="0">
                        <a:lnSpc>
                          <a:spcPct val="115000"/>
                        </a:lnSpc>
                        <a:spcBef>
                          <a:spcPts val="0"/>
                        </a:spcBef>
                        <a:spcAft>
                          <a:spcPts val="0"/>
                        </a:spcAft>
                        <a:buNone/>
                      </a:pPr>
                      <a:r>
                        <a:rPr lang="en-US" sz="1000"/>
                        <a:t>experience failure level fatigue before </a:t>
                      </a:r>
                      <a:r>
                        <a:rPr lang="en-US" sz="1000" b="1"/>
                        <a:t>750 flight hours</a:t>
                      </a:r>
                      <a:endParaRPr sz="1000" b="1"/>
                    </a:p>
                    <a:p>
                      <a:pPr marL="0" lvl="0" indent="0" algn="ctr" rtl="0">
                        <a:lnSpc>
                          <a:spcPct val="115000"/>
                        </a:lnSpc>
                        <a:spcBef>
                          <a:spcPts val="0"/>
                        </a:spcBef>
                        <a:spcAft>
                          <a:spcPts val="0"/>
                        </a:spcAft>
                        <a:buNone/>
                      </a:pPr>
                      <a:r>
                        <a:rPr lang="en-US" sz="1000" b="1"/>
                        <a:t>or 35 sorties</a:t>
                      </a:r>
                      <a:r>
                        <a:rPr lang="en-US" sz="1000"/>
                        <a:t>, whichever comes first.</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T2-R-12</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Durability</a:t>
                      </a:r>
                      <a:endParaRPr sz="1000"/>
                    </a:p>
                    <a:p>
                      <a:pPr marL="0" lvl="0" indent="0" algn="ctr" rtl="0">
                        <a:lnSpc>
                          <a:spcPct val="115000"/>
                        </a:lnSpc>
                        <a:spcBef>
                          <a:spcPts val="0"/>
                        </a:spcBef>
                        <a:spcAft>
                          <a:spcPts val="0"/>
                        </a:spcAft>
                        <a:buNone/>
                      </a:pPr>
                      <a:r>
                        <a:rPr lang="en-US" sz="1000"/>
                        <a:t>and Fatigue Resistance</a:t>
                      </a:r>
                      <a:endParaRPr sz="1000"/>
                    </a:p>
                  </a:txBody>
                  <a:tcPr marL="28575" marR="28575" marT="19050" marB="19050" anchor="b">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Testing, Service Experience</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Tested to ensure structural</a:t>
                      </a:r>
                      <a:endParaRPr sz="1000"/>
                    </a:p>
                    <a:p>
                      <a:pPr marL="0" lvl="0" indent="0" algn="l" rtl="0">
                        <a:lnSpc>
                          <a:spcPct val="115000"/>
                        </a:lnSpc>
                        <a:spcBef>
                          <a:spcPts val="0"/>
                        </a:spcBef>
                        <a:spcAft>
                          <a:spcPts val="0"/>
                        </a:spcAft>
                        <a:buNone/>
                      </a:pPr>
                      <a:r>
                        <a:rPr lang="en-US" sz="1000"/>
                        <a:t>members meet fatigue</a:t>
                      </a:r>
                      <a:endParaRPr sz="1000"/>
                    </a:p>
                    <a:p>
                      <a:pPr marL="0" lvl="0" indent="0" algn="l" rtl="0">
                        <a:lnSpc>
                          <a:spcPct val="115000"/>
                        </a:lnSpc>
                        <a:spcBef>
                          <a:spcPts val="0"/>
                        </a:spcBef>
                        <a:spcAft>
                          <a:spcPts val="0"/>
                        </a:spcAft>
                        <a:buNone/>
                      </a:pPr>
                      <a:r>
                        <a:rPr lang="en-US" sz="1000"/>
                        <a:t>life requirements</a:t>
                      </a:r>
                      <a:endParaRPr sz="1000"/>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sldNum" idx="12"/>
          </p:nvPr>
        </p:nvSpPr>
        <p:spPr>
          <a:xfrm>
            <a:off x="11271885" y="6577264"/>
            <a:ext cx="758100" cy="236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68</a:t>
            </a:fld>
            <a:endParaRPr/>
          </a:p>
        </p:txBody>
      </p:sp>
      <p:sp>
        <p:nvSpPr>
          <p:cNvPr id="600" name="Google Shape;600;p74"/>
          <p:cNvSpPr txBox="1">
            <a:spLocks noGrp="1"/>
          </p:cNvSpPr>
          <p:nvPr>
            <p:ph type="body" idx="1"/>
          </p:nvPr>
        </p:nvSpPr>
        <p:spPr>
          <a:xfrm>
            <a:off x="0" y="3106229"/>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Qualification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Qualification (1/5)</a:t>
            </a:r>
            <a:endParaRPr/>
          </a:p>
        </p:txBody>
      </p:sp>
      <p:sp>
        <p:nvSpPr>
          <p:cNvPr id="607" name="Google Shape;607;p7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69</a:t>
            </a:fld>
            <a:endParaRPr/>
          </a:p>
        </p:txBody>
      </p:sp>
      <p:graphicFrame>
        <p:nvGraphicFramePr>
          <p:cNvPr id="608" name="Google Shape;608;p75"/>
          <p:cNvGraphicFramePr/>
          <p:nvPr/>
        </p:nvGraphicFramePr>
        <p:xfrm>
          <a:off x="465225" y="921175"/>
          <a:ext cx="3000000" cy="3000000"/>
        </p:xfrm>
        <a:graphic>
          <a:graphicData uri="http://schemas.openxmlformats.org/drawingml/2006/table">
            <a:tbl>
              <a:tblPr>
                <a:noFill/>
                <a:tableStyleId>{7DEF75B5-07F1-433B-AF26-D2C31DCE0552}</a:tableStyleId>
              </a:tblPr>
              <a:tblGrid>
                <a:gridCol w="1555375">
                  <a:extLst>
                    <a:ext uri="{9D8B030D-6E8A-4147-A177-3AD203B41FA5}">
                      <a16:colId xmlns:a16="http://schemas.microsoft.com/office/drawing/2014/main" val="20000"/>
                    </a:ext>
                  </a:extLst>
                </a:gridCol>
                <a:gridCol w="1555375">
                  <a:extLst>
                    <a:ext uri="{9D8B030D-6E8A-4147-A177-3AD203B41FA5}">
                      <a16:colId xmlns:a16="http://schemas.microsoft.com/office/drawing/2014/main" val="20001"/>
                    </a:ext>
                  </a:extLst>
                </a:gridCol>
                <a:gridCol w="1555375">
                  <a:extLst>
                    <a:ext uri="{9D8B030D-6E8A-4147-A177-3AD203B41FA5}">
                      <a16:colId xmlns:a16="http://schemas.microsoft.com/office/drawing/2014/main" val="20002"/>
                    </a:ext>
                  </a:extLst>
                </a:gridCol>
                <a:gridCol w="1555375">
                  <a:extLst>
                    <a:ext uri="{9D8B030D-6E8A-4147-A177-3AD203B41FA5}">
                      <a16:colId xmlns:a16="http://schemas.microsoft.com/office/drawing/2014/main" val="20003"/>
                    </a:ext>
                  </a:extLst>
                </a:gridCol>
                <a:gridCol w="1555375">
                  <a:extLst>
                    <a:ext uri="{9D8B030D-6E8A-4147-A177-3AD203B41FA5}">
                      <a16:colId xmlns:a16="http://schemas.microsoft.com/office/drawing/2014/main" val="20004"/>
                    </a:ext>
                  </a:extLst>
                </a:gridCol>
                <a:gridCol w="1555375">
                  <a:extLst>
                    <a:ext uri="{9D8B030D-6E8A-4147-A177-3AD203B41FA5}">
                      <a16:colId xmlns:a16="http://schemas.microsoft.com/office/drawing/2014/main" val="20005"/>
                    </a:ext>
                  </a:extLst>
                </a:gridCol>
                <a:gridCol w="1555375">
                  <a:extLst>
                    <a:ext uri="{9D8B030D-6E8A-4147-A177-3AD203B41FA5}">
                      <a16:colId xmlns:a16="http://schemas.microsoft.com/office/drawing/2014/main" val="20006"/>
                    </a:ext>
                  </a:extLst>
                </a:gridCol>
              </a:tblGrid>
              <a:tr h="358775">
                <a:tc>
                  <a:txBody>
                    <a:bodyPr/>
                    <a:lstStyle/>
                    <a:p>
                      <a:pPr marL="0" lvl="0" indent="0" algn="ctr" rtl="0">
                        <a:lnSpc>
                          <a:spcPct val="115000"/>
                        </a:lnSpc>
                        <a:spcBef>
                          <a:spcPts val="0"/>
                        </a:spcBef>
                        <a:spcAft>
                          <a:spcPts val="0"/>
                        </a:spcAft>
                        <a:buNone/>
                      </a:pPr>
                      <a:r>
                        <a:rPr lang="en-US" sz="1000"/>
                        <a:t>Category of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Qualification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203250">
                <a:tc rowSpan="3">
                  <a:txBody>
                    <a:bodyPr/>
                    <a:lstStyle/>
                    <a:p>
                      <a:pPr marL="0" lvl="0" indent="0" algn="ctr" rtl="0">
                        <a:lnSpc>
                          <a:spcPct val="115000"/>
                        </a:lnSpc>
                        <a:spcBef>
                          <a:spcPts val="0"/>
                        </a:spcBef>
                        <a:spcAft>
                          <a:spcPts val="0"/>
                        </a:spcAft>
                        <a:buNone/>
                      </a:pPr>
                      <a:r>
                        <a:rPr lang="en-US" sz="1000"/>
                        <a:t>Environmental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unit must operate under exposure to sand and</a:t>
                      </a:r>
                      <a:endParaRPr sz="1000"/>
                    </a:p>
                    <a:p>
                      <a:pPr marL="0" lvl="0" indent="0" algn="ctr" rtl="0">
                        <a:lnSpc>
                          <a:spcPct val="115000"/>
                        </a:lnSpc>
                        <a:spcBef>
                          <a:spcPts val="0"/>
                        </a:spcBef>
                        <a:spcAft>
                          <a:spcPts val="0"/>
                        </a:spcAft>
                        <a:buNone/>
                      </a:pPr>
                      <a:r>
                        <a:rPr lang="en-US" sz="1000"/>
                        <a:t>dust conditions as defined in MIL-STD-810G,</a:t>
                      </a:r>
                      <a:endParaRPr sz="1000"/>
                    </a:p>
                    <a:p>
                      <a:pPr marL="0" lvl="0" indent="0" algn="ctr" rtl="0">
                        <a:lnSpc>
                          <a:spcPct val="115000"/>
                        </a:lnSpc>
                        <a:spcBef>
                          <a:spcPts val="0"/>
                        </a:spcBef>
                        <a:spcAft>
                          <a:spcPts val="0"/>
                        </a:spcAft>
                        <a:buNone/>
                      </a:pPr>
                      <a:r>
                        <a:rPr lang="en-US" sz="1000"/>
                        <a:t>Method 510.5, Procedure I (Blowing Dust).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Sand and Dust Test: Test to verify the unit’s ability to operate</a:t>
                      </a:r>
                      <a:endParaRPr sz="1000"/>
                    </a:p>
                    <a:p>
                      <a:pPr marL="0" lvl="0" indent="0" algn="ctr" rtl="0">
                        <a:lnSpc>
                          <a:spcPct val="115000"/>
                        </a:lnSpc>
                        <a:spcBef>
                          <a:spcPts val="0"/>
                        </a:spcBef>
                        <a:spcAft>
                          <a:spcPts val="0"/>
                        </a:spcAft>
                        <a:buNone/>
                      </a:pPr>
                      <a:r>
                        <a:rPr lang="en-US" sz="1000"/>
                        <a:t>under sand and dust conditions according to MIL-STD-810G.</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561550">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Operates in temperatures </a:t>
                      </a:r>
                      <a:r>
                        <a:rPr lang="en-US" sz="1000" b="1"/>
                        <a:t>-45°C to 55°C</a:t>
                      </a:r>
                      <a:endParaRPr sz="1000" b="1"/>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Low-Temperature-performance :</a:t>
                      </a:r>
                      <a:endParaRPr sz="1000"/>
                    </a:p>
                    <a:p>
                      <a:pPr marL="0" lvl="0" indent="0" algn="ctr" rtl="0">
                        <a:lnSpc>
                          <a:spcPct val="115000"/>
                        </a:lnSpc>
                        <a:spcBef>
                          <a:spcPts val="0"/>
                        </a:spcBef>
                        <a:spcAft>
                          <a:spcPts val="0"/>
                        </a:spcAft>
                        <a:buNone/>
                      </a:pPr>
                      <a:r>
                        <a:rPr lang="en-US" sz="1000"/>
                        <a:t>The Electrical system must optimally</a:t>
                      </a:r>
                      <a:endParaRPr sz="1000"/>
                    </a:p>
                    <a:p>
                      <a:pPr marL="0" lvl="0" indent="0" algn="ctr" rtl="0">
                        <a:lnSpc>
                          <a:spcPct val="115000"/>
                        </a:lnSpc>
                        <a:spcBef>
                          <a:spcPts val="0"/>
                        </a:spcBef>
                        <a:spcAft>
                          <a:spcPts val="0"/>
                        </a:spcAft>
                        <a:buNone/>
                      </a:pPr>
                      <a:r>
                        <a:rPr lang="en-US" sz="1000"/>
                        <a:t>perform at low temperatures i.e. -45°C,</a:t>
                      </a:r>
                      <a:endParaRPr sz="1000"/>
                    </a:p>
                    <a:p>
                      <a:pPr marL="0" lvl="0" indent="0" algn="ctr" rtl="0">
                        <a:lnSpc>
                          <a:spcPct val="115000"/>
                        </a:lnSpc>
                        <a:spcBef>
                          <a:spcPts val="0"/>
                        </a:spcBef>
                        <a:spcAft>
                          <a:spcPts val="0"/>
                        </a:spcAft>
                        <a:buNone/>
                      </a:pPr>
                      <a:r>
                        <a:rPr lang="en-US" sz="1000"/>
                        <a:t>MIL-STD-810H: Method 501.7,520.5</a:t>
                      </a:r>
                      <a:endParaRPr sz="1000"/>
                    </a:p>
                    <a:p>
                      <a:pPr marL="0" lvl="0" indent="0" algn="ctr" rtl="0">
                        <a:lnSpc>
                          <a:spcPct val="115000"/>
                        </a:lnSpc>
                        <a:spcBef>
                          <a:spcPts val="0"/>
                        </a:spcBef>
                        <a:spcAft>
                          <a:spcPts val="0"/>
                        </a:spcAft>
                        <a:buNone/>
                      </a:pPr>
                      <a:endParaRPr sz="1000"/>
                    </a:p>
                    <a:p>
                      <a:pPr marL="0" lvl="0" indent="0" algn="ctr" rtl="0">
                        <a:lnSpc>
                          <a:spcPct val="115000"/>
                        </a:lnSpc>
                        <a:spcBef>
                          <a:spcPts val="0"/>
                        </a:spcBef>
                        <a:spcAft>
                          <a:spcPts val="0"/>
                        </a:spcAft>
                        <a:buNone/>
                      </a:pPr>
                      <a:r>
                        <a:rPr lang="en-US" sz="1000"/>
                        <a:t>High-Temperature-performance :</a:t>
                      </a:r>
                      <a:endParaRPr sz="1000"/>
                    </a:p>
                    <a:p>
                      <a:pPr marL="0" lvl="0" indent="0" algn="ctr" rtl="0">
                        <a:lnSpc>
                          <a:spcPct val="115000"/>
                        </a:lnSpc>
                        <a:spcBef>
                          <a:spcPts val="0"/>
                        </a:spcBef>
                        <a:spcAft>
                          <a:spcPts val="0"/>
                        </a:spcAft>
                        <a:buNone/>
                      </a:pPr>
                      <a:r>
                        <a:rPr lang="en-US" sz="1000"/>
                        <a:t>The Electrical system must optimally</a:t>
                      </a:r>
                      <a:endParaRPr sz="1000"/>
                    </a:p>
                    <a:p>
                      <a:pPr marL="0" lvl="0" indent="0" algn="ctr" rtl="0">
                        <a:lnSpc>
                          <a:spcPct val="115000"/>
                        </a:lnSpc>
                        <a:spcBef>
                          <a:spcPts val="0"/>
                        </a:spcBef>
                        <a:spcAft>
                          <a:spcPts val="0"/>
                        </a:spcAft>
                        <a:buNone/>
                      </a:pPr>
                      <a:r>
                        <a:rPr lang="en-US" sz="1000"/>
                        <a:t>perform at low temperatures i.e. 55°C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73025">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The unit shall be</a:t>
                      </a:r>
                      <a:r>
                        <a:rPr lang="en-US" sz="1000" b="1"/>
                        <a:t> resistant to high humidity conditions upto 95%</a:t>
                      </a:r>
                      <a:endParaRPr sz="1000" b="1"/>
                    </a:p>
                    <a:p>
                      <a:pPr marL="0" lvl="0" indent="0" algn="ctr" rtl="0">
                        <a:lnSpc>
                          <a:spcPct val="115000"/>
                        </a:lnSpc>
                        <a:spcBef>
                          <a:spcPts val="0"/>
                        </a:spcBef>
                        <a:spcAft>
                          <a:spcPts val="0"/>
                        </a:spcAft>
                        <a:buNone/>
                      </a:pPr>
                      <a:r>
                        <a:rPr lang="en-US" sz="1000"/>
                        <a:t>relative humidity, operating continuously without degradation.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Humidity Resistance Test: Test to verify that the unit operates</a:t>
                      </a:r>
                      <a:endParaRPr sz="1000"/>
                    </a:p>
                    <a:p>
                      <a:pPr marL="0" lvl="0" indent="0" algn="ctr" rtl="0">
                        <a:lnSpc>
                          <a:spcPct val="115000"/>
                        </a:lnSpc>
                        <a:spcBef>
                          <a:spcPts val="0"/>
                        </a:spcBef>
                        <a:spcAft>
                          <a:spcPts val="0"/>
                        </a:spcAft>
                        <a:buNone/>
                      </a:pPr>
                      <a:r>
                        <a:rPr lang="en-US" sz="1000"/>
                        <a:t>correctly in an environment with up to 95% relative humidity,</a:t>
                      </a:r>
                      <a:endParaRPr sz="1000"/>
                    </a:p>
                    <a:p>
                      <a:pPr marL="0" lvl="0" indent="0" algn="ctr" rtl="0">
                        <a:lnSpc>
                          <a:spcPct val="115000"/>
                        </a:lnSpc>
                        <a:spcBef>
                          <a:spcPts val="0"/>
                        </a:spcBef>
                        <a:spcAft>
                          <a:spcPts val="0"/>
                        </a:spcAft>
                        <a:buNone/>
                      </a:pPr>
                      <a:r>
                        <a:rPr lang="en-US" sz="1000"/>
                        <a:t>with no physical or functional degradation.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Project Objective</a:t>
            </a:r>
            <a:endParaRPr/>
          </a:p>
        </p:txBody>
      </p:sp>
      <p:sp>
        <p:nvSpPr>
          <p:cNvPr id="105" name="Google Shape;105;p13"/>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7</a:t>
            </a:fld>
            <a:endParaRPr sz="900" b="0" i="0" u="none" strike="noStrike" cap="none">
              <a:solidFill>
                <a:srgbClr val="4F4F4F"/>
              </a:solidFill>
              <a:latin typeface="Arial"/>
              <a:ea typeface="Arial"/>
              <a:cs typeface="Arial"/>
              <a:sym typeface="Arial"/>
            </a:endParaRPr>
          </a:p>
        </p:txBody>
      </p:sp>
      <p:pic>
        <p:nvPicPr>
          <p:cNvPr id="106" name="Google Shape;106;p13"/>
          <p:cNvPicPr preferRelativeResize="0"/>
          <p:nvPr/>
        </p:nvPicPr>
        <p:blipFill>
          <a:blip r:embed="rId3">
            <a:alphaModFix/>
          </a:blip>
          <a:stretch>
            <a:fillRect/>
          </a:stretch>
        </p:blipFill>
        <p:spPr>
          <a:xfrm>
            <a:off x="1072713" y="1044556"/>
            <a:ext cx="9825213" cy="5457425"/>
          </a:xfrm>
          <a:prstGeom prst="rect">
            <a:avLst/>
          </a:prstGeom>
          <a:noFill/>
          <a:ln>
            <a:noFill/>
          </a:ln>
        </p:spPr>
      </p:pic>
      <p:sp>
        <p:nvSpPr>
          <p:cNvPr id="107" name="Google Shape;107;p13"/>
          <p:cNvSpPr txBox="1"/>
          <p:nvPr/>
        </p:nvSpPr>
        <p:spPr>
          <a:xfrm>
            <a:off x="1072725" y="1104825"/>
            <a:ext cx="4250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3F3F3F"/>
                </a:solidFill>
                <a:latin typeface="Lexend"/>
                <a:ea typeface="Lexend"/>
                <a:cs typeface="Lexend"/>
                <a:sym typeface="Lexend"/>
              </a:rPr>
              <a:t>Hardpoint fitted with payload</a:t>
            </a:r>
            <a:endParaRPr sz="2000" dirty="0">
              <a:solidFill>
                <a:srgbClr val="3F3F3F"/>
              </a:solidFill>
              <a:latin typeface="Lexend"/>
              <a:ea typeface="Lexend"/>
              <a:cs typeface="Lexend"/>
              <a:sym typeface="Lexen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6"/>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a:t>Qualification (2/5)</a:t>
            </a:r>
            <a:endParaRPr/>
          </a:p>
        </p:txBody>
      </p:sp>
      <p:sp>
        <p:nvSpPr>
          <p:cNvPr id="615" name="Google Shape;615;p7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70</a:t>
            </a:fld>
            <a:endParaRPr/>
          </a:p>
        </p:txBody>
      </p:sp>
      <p:graphicFrame>
        <p:nvGraphicFramePr>
          <p:cNvPr id="616" name="Google Shape;616;p76"/>
          <p:cNvGraphicFramePr/>
          <p:nvPr/>
        </p:nvGraphicFramePr>
        <p:xfrm>
          <a:off x="465200" y="927938"/>
          <a:ext cx="11279100" cy="5579850"/>
        </p:xfrm>
        <a:graphic>
          <a:graphicData uri="http://schemas.openxmlformats.org/drawingml/2006/table">
            <a:tbl>
              <a:tblPr>
                <a:noFill/>
                <a:tableStyleId>{7DEF75B5-07F1-433B-AF26-D2C31DCE0552}</a:tableStyleId>
              </a:tblPr>
              <a:tblGrid>
                <a:gridCol w="1611300">
                  <a:extLst>
                    <a:ext uri="{9D8B030D-6E8A-4147-A177-3AD203B41FA5}">
                      <a16:colId xmlns:a16="http://schemas.microsoft.com/office/drawing/2014/main" val="20000"/>
                    </a:ext>
                  </a:extLst>
                </a:gridCol>
                <a:gridCol w="1611300">
                  <a:extLst>
                    <a:ext uri="{9D8B030D-6E8A-4147-A177-3AD203B41FA5}">
                      <a16:colId xmlns:a16="http://schemas.microsoft.com/office/drawing/2014/main" val="20001"/>
                    </a:ext>
                  </a:extLst>
                </a:gridCol>
                <a:gridCol w="1611300">
                  <a:extLst>
                    <a:ext uri="{9D8B030D-6E8A-4147-A177-3AD203B41FA5}">
                      <a16:colId xmlns:a16="http://schemas.microsoft.com/office/drawing/2014/main" val="20002"/>
                    </a:ext>
                  </a:extLst>
                </a:gridCol>
                <a:gridCol w="1611300">
                  <a:extLst>
                    <a:ext uri="{9D8B030D-6E8A-4147-A177-3AD203B41FA5}">
                      <a16:colId xmlns:a16="http://schemas.microsoft.com/office/drawing/2014/main" val="20003"/>
                    </a:ext>
                  </a:extLst>
                </a:gridCol>
                <a:gridCol w="1611300">
                  <a:extLst>
                    <a:ext uri="{9D8B030D-6E8A-4147-A177-3AD203B41FA5}">
                      <a16:colId xmlns:a16="http://schemas.microsoft.com/office/drawing/2014/main" val="20004"/>
                    </a:ext>
                  </a:extLst>
                </a:gridCol>
                <a:gridCol w="1611300">
                  <a:extLst>
                    <a:ext uri="{9D8B030D-6E8A-4147-A177-3AD203B41FA5}">
                      <a16:colId xmlns:a16="http://schemas.microsoft.com/office/drawing/2014/main" val="20005"/>
                    </a:ext>
                  </a:extLst>
                </a:gridCol>
                <a:gridCol w="1611300">
                  <a:extLst>
                    <a:ext uri="{9D8B030D-6E8A-4147-A177-3AD203B41FA5}">
                      <a16:colId xmlns:a16="http://schemas.microsoft.com/office/drawing/2014/main" val="20006"/>
                    </a:ext>
                  </a:extLst>
                </a:gridCol>
              </a:tblGrid>
              <a:tr h="457350">
                <a:tc>
                  <a:txBody>
                    <a:bodyPr/>
                    <a:lstStyle/>
                    <a:p>
                      <a:pPr marL="0" lvl="0" indent="0" algn="ctr" rtl="0">
                        <a:lnSpc>
                          <a:spcPct val="115000"/>
                        </a:lnSpc>
                        <a:spcBef>
                          <a:spcPts val="0"/>
                        </a:spcBef>
                        <a:spcAft>
                          <a:spcPts val="0"/>
                        </a:spcAft>
                        <a:buNone/>
                      </a:pPr>
                      <a:r>
                        <a:rPr lang="en-US" sz="1000"/>
                        <a:t>Category of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Qualification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280625">
                <a:tc rowSpan="2">
                  <a:txBody>
                    <a:bodyPr/>
                    <a:lstStyle/>
                    <a:p>
                      <a:pPr marL="0" lvl="0" indent="0" algn="ctr" rtl="0">
                        <a:lnSpc>
                          <a:spcPct val="115000"/>
                        </a:lnSpc>
                        <a:spcBef>
                          <a:spcPts val="0"/>
                        </a:spcBef>
                        <a:spcAft>
                          <a:spcPts val="0"/>
                        </a:spcAft>
                        <a:buNone/>
                      </a:pPr>
                      <a:r>
                        <a:rPr lang="en-US" sz="1000"/>
                        <a:t>Electrical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proximity sensor shall accurately detect the</a:t>
                      </a:r>
                      <a:endParaRPr sz="1000"/>
                    </a:p>
                    <a:p>
                      <a:pPr marL="0" lvl="0" indent="0" algn="ctr" rtl="0">
                        <a:lnSpc>
                          <a:spcPct val="115000"/>
                        </a:lnSpc>
                        <a:spcBef>
                          <a:spcPts val="0"/>
                        </a:spcBef>
                        <a:spcAft>
                          <a:spcPts val="0"/>
                        </a:spcAft>
                        <a:buNone/>
                      </a:pPr>
                      <a:r>
                        <a:rPr lang="en-US" sz="1000"/>
                        <a:t>presence of a payload within 10mm of spacing.</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Sensor Accuracy Test: Verify that the proximity sensor</a:t>
                      </a:r>
                      <a:endParaRPr sz="1000"/>
                    </a:p>
                    <a:p>
                      <a:pPr marL="0" lvl="0" indent="0" algn="ctr" rtl="0">
                        <a:lnSpc>
                          <a:spcPct val="115000"/>
                        </a:lnSpc>
                        <a:spcBef>
                          <a:spcPts val="0"/>
                        </a:spcBef>
                        <a:spcAft>
                          <a:spcPts val="0"/>
                        </a:spcAft>
                        <a:buNone/>
                      </a:pPr>
                      <a:r>
                        <a:rPr lang="en-US" sz="1000"/>
                        <a:t>accurately detects payload presence within 10mm of spacing.</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280625">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The proximity sensor shall operate under an</a:t>
                      </a:r>
                      <a:endParaRPr sz="1000"/>
                    </a:p>
                    <a:p>
                      <a:pPr marL="0" lvl="0" indent="0" algn="ctr" rtl="0">
                        <a:lnSpc>
                          <a:spcPct val="115000"/>
                        </a:lnSpc>
                        <a:spcBef>
                          <a:spcPts val="0"/>
                        </a:spcBef>
                        <a:spcAft>
                          <a:spcPts val="0"/>
                        </a:spcAft>
                        <a:buNone/>
                      </a:pPr>
                      <a:r>
                        <a:rPr lang="en-US" sz="1000"/>
                        <a:t>input voltage range of 10-32V DC.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Voltage Range Test: Test to ensure the proximity sensor</a:t>
                      </a:r>
                      <a:endParaRPr sz="1000"/>
                    </a:p>
                    <a:p>
                      <a:pPr marL="0" lvl="0" indent="0" algn="ctr" rtl="0">
                        <a:lnSpc>
                          <a:spcPct val="115000"/>
                        </a:lnSpc>
                        <a:spcBef>
                          <a:spcPts val="0"/>
                        </a:spcBef>
                        <a:spcAft>
                          <a:spcPts val="0"/>
                        </a:spcAft>
                        <a:buNone/>
                      </a:pPr>
                      <a:r>
                        <a:rPr lang="en-US" sz="1000"/>
                        <a:t>operates correctly within an input voltage range of 10-32V DC.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280625">
                <a:tc>
                  <a:txBody>
                    <a:bodyPr/>
                    <a:lstStyle/>
                    <a:p>
                      <a:pPr marL="0" lvl="0" indent="0" algn="ctr" rtl="0">
                        <a:lnSpc>
                          <a:spcPct val="115000"/>
                        </a:lnSpc>
                        <a:spcBef>
                          <a:spcPts val="0"/>
                        </a:spcBef>
                        <a:spcAft>
                          <a:spcPts val="0"/>
                        </a:spcAft>
                        <a:buNone/>
                      </a:pPr>
                      <a:r>
                        <a:rPr lang="en-US" sz="1000"/>
                        <a:t>Vibration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unit shall withstand vibrations encountered during flight</a:t>
                      </a:r>
                      <a:endParaRPr sz="1000"/>
                    </a:p>
                    <a:p>
                      <a:pPr marL="0" lvl="0" indent="0" algn="ctr" rtl="0">
                        <a:lnSpc>
                          <a:spcPct val="115000"/>
                        </a:lnSpc>
                        <a:spcBef>
                          <a:spcPts val="0"/>
                        </a:spcBef>
                        <a:spcAft>
                          <a:spcPts val="0"/>
                        </a:spcAft>
                        <a:buNone/>
                      </a:pPr>
                      <a:r>
                        <a:rPr lang="en-US" sz="1000"/>
                        <a:t>according to MIL-STD-810G, Method 514.7, Category 10.</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Vibration Test: Test to verify that the unit can withstand the</a:t>
                      </a:r>
                      <a:endParaRPr sz="1000"/>
                    </a:p>
                    <a:p>
                      <a:pPr marL="0" lvl="0" indent="0" algn="ctr" rtl="0">
                        <a:lnSpc>
                          <a:spcPct val="115000"/>
                        </a:lnSpc>
                        <a:spcBef>
                          <a:spcPts val="0"/>
                        </a:spcBef>
                        <a:spcAft>
                          <a:spcPts val="0"/>
                        </a:spcAft>
                        <a:buNone/>
                      </a:pPr>
                      <a:r>
                        <a:rPr lang="en-US" sz="1000"/>
                        <a:t>specified vibration profile without degradation in performance.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280625">
                <a:tc>
                  <a:txBody>
                    <a:bodyPr/>
                    <a:lstStyle/>
                    <a:p>
                      <a:pPr marL="0" lvl="0" indent="0" algn="ctr" rtl="0">
                        <a:lnSpc>
                          <a:spcPct val="115000"/>
                        </a:lnSpc>
                        <a:spcBef>
                          <a:spcPts val="0"/>
                        </a:spcBef>
                        <a:spcAft>
                          <a:spcPts val="0"/>
                        </a:spcAft>
                        <a:buNone/>
                      </a:pPr>
                      <a:r>
                        <a:rPr lang="en-US" sz="1000"/>
                        <a:t>Shock</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unit shall survive a shock pulse of 50g,</a:t>
                      </a:r>
                      <a:endParaRPr sz="1000"/>
                    </a:p>
                    <a:p>
                      <a:pPr marL="0" lvl="0" indent="0" algn="ctr" rtl="0">
                        <a:lnSpc>
                          <a:spcPct val="115000"/>
                        </a:lnSpc>
                        <a:spcBef>
                          <a:spcPts val="0"/>
                        </a:spcBef>
                        <a:spcAft>
                          <a:spcPts val="0"/>
                        </a:spcAft>
                        <a:buNone/>
                      </a:pPr>
                      <a:r>
                        <a:rPr lang="en-US" sz="1000"/>
                        <a:t>10ms half-sine, in all three axes.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Shock Test: Test to ensure the unit can withstand the specified</a:t>
                      </a:r>
                      <a:endParaRPr sz="1000"/>
                    </a:p>
                    <a:p>
                      <a:pPr marL="0" lvl="0" indent="0" algn="ctr" rtl="0">
                        <a:lnSpc>
                          <a:spcPct val="115000"/>
                        </a:lnSpc>
                        <a:spcBef>
                          <a:spcPts val="0"/>
                        </a:spcBef>
                        <a:spcAft>
                          <a:spcPts val="0"/>
                        </a:spcAft>
                        <a:buNone/>
                      </a:pPr>
                      <a:r>
                        <a:rPr lang="en-US" sz="1000"/>
                        <a:t>shock pulse in all three axes without functional degradation.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7"/>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a:t>Qualification (3/5)</a:t>
            </a:r>
            <a:endParaRPr/>
          </a:p>
        </p:txBody>
      </p:sp>
      <p:sp>
        <p:nvSpPr>
          <p:cNvPr id="623" name="Google Shape;623;p77"/>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71</a:t>
            </a:fld>
            <a:endParaRPr/>
          </a:p>
        </p:txBody>
      </p:sp>
      <p:graphicFrame>
        <p:nvGraphicFramePr>
          <p:cNvPr id="624" name="Google Shape;624;p77"/>
          <p:cNvGraphicFramePr/>
          <p:nvPr/>
        </p:nvGraphicFramePr>
        <p:xfrm>
          <a:off x="465225" y="1124725"/>
          <a:ext cx="11195100" cy="5209500"/>
        </p:xfrm>
        <a:graphic>
          <a:graphicData uri="http://schemas.openxmlformats.org/drawingml/2006/table">
            <a:tbl>
              <a:tblPr>
                <a:noFill/>
                <a:tableStyleId>{7DEF75B5-07F1-433B-AF26-D2C31DCE0552}</a:tableStyleId>
              </a:tblPr>
              <a:tblGrid>
                <a:gridCol w="1599300">
                  <a:extLst>
                    <a:ext uri="{9D8B030D-6E8A-4147-A177-3AD203B41FA5}">
                      <a16:colId xmlns:a16="http://schemas.microsoft.com/office/drawing/2014/main" val="20000"/>
                    </a:ext>
                  </a:extLst>
                </a:gridCol>
                <a:gridCol w="1599300">
                  <a:extLst>
                    <a:ext uri="{9D8B030D-6E8A-4147-A177-3AD203B41FA5}">
                      <a16:colId xmlns:a16="http://schemas.microsoft.com/office/drawing/2014/main" val="20001"/>
                    </a:ext>
                  </a:extLst>
                </a:gridCol>
                <a:gridCol w="1599300">
                  <a:extLst>
                    <a:ext uri="{9D8B030D-6E8A-4147-A177-3AD203B41FA5}">
                      <a16:colId xmlns:a16="http://schemas.microsoft.com/office/drawing/2014/main" val="20002"/>
                    </a:ext>
                  </a:extLst>
                </a:gridCol>
                <a:gridCol w="1599300">
                  <a:extLst>
                    <a:ext uri="{9D8B030D-6E8A-4147-A177-3AD203B41FA5}">
                      <a16:colId xmlns:a16="http://schemas.microsoft.com/office/drawing/2014/main" val="20003"/>
                    </a:ext>
                  </a:extLst>
                </a:gridCol>
                <a:gridCol w="1599300">
                  <a:extLst>
                    <a:ext uri="{9D8B030D-6E8A-4147-A177-3AD203B41FA5}">
                      <a16:colId xmlns:a16="http://schemas.microsoft.com/office/drawing/2014/main" val="20004"/>
                    </a:ext>
                  </a:extLst>
                </a:gridCol>
                <a:gridCol w="1599300">
                  <a:extLst>
                    <a:ext uri="{9D8B030D-6E8A-4147-A177-3AD203B41FA5}">
                      <a16:colId xmlns:a16="http://schemas.microsoft.com/office/drawing/2014/main" val="20005"/>
                    </a:ext>
                  </a:extLst>
                </a:gridCol>
                <a:gridCol w="1599300">
                  <a:extLst>
                    <a:ext uri="{9D8B030D-6E8A-4147-A177-3AD203B41FA5}">
                      <a16:colId xmlns:a16="http://schemas.microsoft.com/office/drawing/2014/main" val="20006"/>
                    </a:ext>
                  </a:extLst>
                </a:gridCol>
              </a:tblGrid>
              <a:tr h="445250">
                <a:tc>
                  <a:txBody>
                    <a:bodyPr/>
                    <a:lstStyle/>
                    <a:p>
                      <a:pPr marL="0" lvl="0" indent="0" algn="ctr" rtl="0">
                        <a:lnSpc>
                          <a:spcPct val="115000"/>
                        </a:lnSpc>
                        <a:spcBef>
                          <a:spcPts val="0"/>
                        </a:spcBef>
                        <a:spcAft>
                          <a:spcPts val="0"/>
                        </a:spcAft>
                        <a:buNone/>
                      </a:pPr>
                      <a:r>
                        <a:rPr lang="en-US" sz="1000"/>
                        <a:t>Category of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Qualification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861200">
                <a:tc rowSpan="3">
                  <a:txBody>
                    <a:bodyPr/>
                    <a:lstStyle/>
                    <a:p>
                      <a:pPr marL="0" lvl="0" indent="0" algn="ctr" rtl="0">
                        <a:lnSpc>
                          <a:spcPct val="115000"/>
                        </a:lnSpc>
                        <a:spcBef>
                          <a:spcPts val="0"/>
                        </a:spcBef>
                        <a:spcAft>
                          <a:spcPts val="0"/>
                        </a:spcAft>
                        <a:buNone/>
                      </a:pPr>
                      <a:r>
                        <a:rPr lang="en-US" sz="1000"/>
                        <a:t>Mechanical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rail guide and linear actuators must withstand a static</a:t>
                      </a:r>
                      <a:endParaRPr sz="1000"/>
                    </a:p>
                    <a:p>
                      <a:pPr marL="0" lvl="0" indent="0" algn="ctr" rtl="0">
                        <a:lnSpc>
                          <a:spcPct val="115000"/>
                        </a:lnSpc>
                        <a:spcBef>
                          <a:spcPts val="0"/>
                        </a:spcBef>
                        <a:spcAft>
                          <a:spcPts val="0"/>
                        </a:spcAft>
                        <a:buNone/>
                      </a:pPr>
                      <a:r>
                        <a:rPr lang="en-US" sz="1000"/>
                        <a:t>load equal to 1.5 times the maximum payload weight</a:t>
                      </a:r>
                      <a:endParaRPr sz="1000"/>
                    </a:p>
                    <a:p>
                      <a:pPr marL="0" lvl="0" indent="0" algn="ctr" rtl="0">
                        <a:lnSpc>
                          <a:spcPct val="115000"/>
                        </a:lnSpc>
                        <a:spcBef>
                          <a:spcPts val="0"/>
                        </a:spcBef>
                        <a:spcAft>
                          <a:spcPts val="0"/>
                        </a:spcAft>
                        <a:buNone/>
                      </a:pPr>
                      <a:r>
                        <a:rPr lang="en-US" sz="1000"/>
                        <a:t>without permanent deformation.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Structural Integrity Test: Test to verify that the rail guide and</a:t>
                      </a:r>
                      <a:endParaRPr sz="1000"/>
                    </a:p>
                    <a:p>
                      <a:pPr marL="0" lvl="0" indent="0" algn="ctr" rtl="0">
                        <a:lnSpc>
                          <a:spcPct val="115000"/>
                        </a:lnSpc>
                        <a:spcBef>
                          <a:spcPts val="0"/>
                        </a:spcBef>
                        <a:spcAft>
                          <a:spcPts val="0"/>
                        </a:spcAft>
                        <a:buNone/>
                      </a:pPr>
                      <a:r>
                        <a:rPr lang="en-US" sz="1000"/>
                        <a:t>linear actuators maintain structural integrity under static</a:t>
                      </a:r>
                      <a:endParaRPr sz="1000"/>
                    </a:p>
                    <a:p>
                      <a:pPr marL="0" lvl="0" indent="0" algn="ctr" rtl="0">
                        <a:lnSpc>
                          <a:spcPct val="115000"/>
                        </a:lnSpc>
                        <a:spcBef>
                          <a:spcPts val="0"/>
                        </a:spcBef>
                        <a:spcAft>
                          <a:spcPts val="0"/>
                        </a:spcAft>
                        <a:buNone/>
                      </a:pPr>
                      <a:r>
                        <a:rPr lang="en-US" sz="1000"/>
                        <a:t>load conditions, supporting 1.5 times the maximum payload.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246700">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The rail guide mechanism must allow the sliding actuator</a:t>
                      </a:r>
                      <a:endParaRPr sz="1000"/>
                    </a:p>
                    <a:p>
                      <a:pPr marL="0" lvl="0" indent="0" algn="ctr" rtl="0">
                        <a:lnSpc>
                          <a:spcPct val="115000"/>
                        </a:lnSpc>
                        <a:spcBef>
                          <a:spcPts val="0"/>
                        </a:spcBef>
                        <a:spcAft>
                          <a:spcPts val="0"/>
                        </a:spcAft>
                        <a:buNone/>
                      </a:pPr>
                      <a:r>
                        <a:rPr lang="en-US" sz="1000"/>
                        <a:t>to adjust and lock securely at any position along the rail.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Rail Guide Adjustment Test: Test the ability of the sliding actuator</a:t>
                      </a:r>
                      <a:endParaRPr sz="1000"/>
                    </a:p>
                    <a:p>
                      <a:pPr marL="0" lvl="0" indent="0" algn="ctr" rtl="0">
                        <a:lnSpc>
                          <a:spcPct val="115000"/>
                        </a:lnSpc>
                        <a:spcBef>
                          <a:spcPts val="0"/>
                        </a:spcBef>
                        <a:spcAft>
                          <a:spcPts val="0"/>
                        </a:spcAft>
                        <a:buNone/>
                      </a:pPr>
                      <a:r>
                        <a:rPr lang="en-US" sz="1000"/>
                        <a:t>to adjust along the rail and lock securely under maximum load.</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656350">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The bolts shall have a minimum tensile strength of 100 psi</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Tensile Strength Test: Test the bolts to determine their tensile strength,</a:t>
                      </a:r>
                      <a:endParaRPr sz="1000"/>
                    </a:p>
                    <a:p>
                      <a:pPr marL="0" lvl="0" indent="0" algn="ctr" rtl="0">
                        <a:lnSpc>
                          <a:spcPct val="115000"/>
                        </a:lnSpc>
                        <a:spcBef>
                          <a:spcPts val="0"/>
                        </a:spcBef>
                        <a:spcAft>
                          <a:spcPts val="0"/>
                        </a:spcAft>
                        <a:buNone/>
                      </a:pPr>
                      <a:r>
                        <a:rPr lang="en-US" sz="1000"/>
                        <a:t>ensuring they meet or exceed the specified minimum tensile strength.</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a:t>Qualification (4/5)</a:t>
            </a:r>
            <a:endParaRPr/>
          </a:p>
        </p:txBody>
      </p:sp>
      <p:sp>
        <p:nvSpPr>
          <p:cNvPr id="631" name="Google Shape;631;p78"/>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72</a:t>
            </a:fld>
            <a:endParaRPr/>
          </a:p>
        </p:txBody>
      </p:sp>
      <p:graphicFrame>
        <p:nvGraphicFramePr>
          <p:cNvPr id="632" name="Google Shape;632;p78"/>
          <p:cNvGraphicFramePr/>
          <p:nvPr/>
        </p:nvGraphicFramePr>
        <p:xfrm>
          <a:off x="465225" y="1135750"/>
          <a:ext cx="11163775" cy="3682625"/>
        </p:xfrm>
        <a:graphic>
          <a:graphicData uri="http://schemas.openxmlformats.org/drawingml/2006/table">
            <a:tbl>
              <a:tblPr>
                <a:noFill/>
                <a:tableStyleId>{7DEF75B5-07F1-433B-AF26-D2C31DCE0552}</a:tableStyleId>
              </a:tblPr>
              <a:tblGrid>
                <a:gridCol w="1594825">
                  <a:extLst>
                    <a:ext uri="{9D8B030D-6E8A-4147-A177-3AD203B41FA5}">
                      <a16:colId xmlns:a16="http://schemas.microsoft.com/office/drawing/2014/main" val="20000"/>
                    </a:ext>
                  </a:extLst>
                </a:gridCol>
                <a:gridCol w="1594825">
                  <a:extLst>
                    <a:ext uri="{9D8B030D-6E8A-4147-A177-3AD203B41FA5}">
                      <a16:colId xmlns:a16="http://schemas.microsoft.com/office/drawing/2014/main" val="20001"/>
                    </a:ext>
                  </a:extLst>
                </a:gridCol>
                <a:gridCol w="1594825">
                  <a:extLst>
                    <a:ext uri="{9D8B030D-6E8A-4147-A177-3AD203B41FA5}">
                      <a16:colId xmlns:a16="http://schemas.microsoft.com/office/drawing/2014/main" val="20002"/>
                    </a:ext>
                  </a:extLst>
                </a:gridCol>
                <a:gridCol w="1594825">
                  <a:extLst>
                    <a:ext uri="{9D8B030D-6E8A-4147-A177-3AD203B41FA5}">
                      <a16:colId xmlns:a16="http://schemas.microsoft.com/office/drawing/2014/main" val="20003"/>
                    </a:ext>
                  </a:extLst>
                </a:gridCol>
                <a:gridCol w="1594825">
                  <a:extLst>
                    <a:ext uri="{9D8B030D-6E8A-4147-A177-3AD203B41FA5}">
                      <a16:colId xmlns:a16="http://schemas.microsoft.com/office/drawing/2014/main" val="20004"/>
                    </a:ext>
                  </a:extLst>
                </a:gridCol>
                <a:gridCol w="1594825">
                  <a:extLst>
                    <a:ext uri="{9D8B030D-6E8A-4147-A177-3AD203B41FA5}">
                      <a16:colId xmlns:a16="http://schemas.microsoft.com/office/drawing/2014/main" val="20005"/>
                    </a:ext>
                  </a:extLst>
                </a:gridCol>
                <a:gridCol w="1594825">
                  <a:extLst>
                    <a:ext uri="{9D8B030D-6E8A-4147-A177-3AD203B41FA5}">
                      <a16:colId xmlns:a16="http://schemas.microsoft.com/office/drawing/2014/main" val="20006"/>
                    </a:ext>
                  </a:extLst>
                </a:gridCol>
              </a:tblGrid>
              <a:tr h="521600">
                <a:tc>
                  <a:txBody>
                    <a:bodyPr/>
                    <a:lstStyle/>
                    <a:p>
                      <a:pPr marL="0" lvl="0" indent="0" algn="ctr" rtl="0">
                        <a:lnSpc>
                          <a:spcPct val="115000"/>
                        </a:lnSpc>
                        <a:spcBef>
                          <a:spcPts val="0"/>
                        </a:spcBef>
                        <a:spcAft>
                          <a:spcPts val="0"/>
                        </a:spcAft>
                        <a:buNone/>
                      </a:pPr>
                      <a:r>
                        <a:rPr lang="en-US" sz="1000"/>
                        <a:t>Category of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Qualification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460525">
                <a:tc rowSpan="2">
                  <a:txBody>
                    <a:bodyPr/>
                    <a:lstStyle/>
                    <a:p>
                      <a:pPr marL="0" lvl="0" indent="0" algn="ctr" rtl="0">
                        <a:lnSpc>
                          <a:spcPct val="115000"/>
                        </a:lnSpc>
                        <a:spcBef>
                          <a:spcPts val="0"/>
                        </a:spcBef>
                        <a:spcAft>
                          <a:spcPts val="0"/>
                        </a:spcAft>
                        <a:buNone/>
                      </a:pPr>
                      <a:r>
                        <a:rPr lang="en-US" sz="1000"/>
                        <a:t>Mechanical</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bolts shall resist shear forces as defined in the design specifications.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Shear Strength Test: Apply shear force to the bolts to verify they</a:t>
                      </a:r>
                      <a:endParaRPr sz="1000"/>
                    </a:p>
                    <a:p>
                      <a:pPr marL="0" lvl="0" indent="0" algn="ctr" rtl="0">
                        <a:lnSpc>
                          <a:spcPct val="115000"/>
                        </a:lnSpc>
                        <a:spcBef>
                          <a:spcPts val="0"/>
                        </a:spcBef>
                        <a:spcAft>
                          <a:spcPts val="0"/>
                        </a:spcAft>
                        <a:buNone/>
                      </a:pPr>
                      <a:r>
                        <a:rPr lang="en-US" sz="1000"/>
                        <a:t>can resist the specified shear loads without failure.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700500">
                <a:tc vMerge="1">
                  <a:txBody>
                    <a:bodyPr/>
                    <a:lstStyle/>
                    <a:p>
                      <a:endParaRPr lang="en-US"/>
                    </a:p>
                  </a:txBody>
                  <a:tcPr/>
                </a:tc>
                <a:tc>
                  <a:txBody>
                    <a:bodyPr/>
                    <a:lstStyle/>
                    <a:p>
                      <a:pPr marL="0" lvl="0" indent="0" algn="ctr" rtl="0">
                        <a:lnSpc>
                          <a:spcPct val="115000"/>
                        </a:lnSpc>
                        <a:spcBef>
                          <a:spcPts val="0"/>
                        </a:spcBef>
                        <a:spcAft>
                          <a:spcPts val="0"/>
                        </a:spcAft>
                        <a:buNone/>
                      </a:pPr>
                      <a:r>
                        <a:rPr lang="en-US" sz="1000"/>
                        <a:t>The bolts shall maintain integrity after exposure to humidity levels up to 95% relative humidity.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Humidity Corrosion Test: Expose the bolts to high humidity</a:t>
                      </a:r>
                      <a:endParaRPr sz="1000"/>
                    </a:p>
                    <a:p>
                      <a:pPr marL="0" lvl="0" indent="0" algn="ctr" rtl="0">
                        <a:lnSpc>
                          <a:spcPct val="115000"/>
                        </a:lnSpc>
                        <a:spcBef>
                          <a:spcPts val="0"/>
                        </a:spcBef>
                        <a:spcAft>
                          <a:spcPts val="0"/>
                        </a:spcAft>
                        <a:buNone/>
                      </a:pPr>
                      <a:r>
                        <a:rPr lang="en-US" sz="1000"/>
                        <a:t>(up to 95%) to verify that they resist corrosion and maintain structural integrity.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9"/>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a:t>Qualification (5/5)</a:t>
            </a:r>
            <a:endParaRPr/>
          </a:p>
        </p:txBody>
      </p:sp>
      <p:sp>
        <p:nvSpPr>
          <p:cNvPr id="639" name="Google Shape;639;p79"/>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73</a:t>
            </a:fld>
            <a:endParaRPr/>
          </a:p>
        </p:txBody>
      </p:sp>
      <p:graphicFrame>
        <p:nvGraphicFramePr>
          <p:cNvPr id="640" name="Google Shape;640;p79"/>
          <p:cNvGraphicFramePr/>
          <p:nvPr/>
        </p:nvGraphicFramePr>
        <p:xfrm>
          <a:off x="465225" y="1096025"/>
          <a:ext cx="11132450" cy="3943575"/>
        </p:xfrm>
        <a:graphic>
          <a:graphicData uri="http://schemas.openxmlformats.org/drawingml/2006/table">
            <a:tbl>
              <a:tblPr>
                <a:noFill/>
                <a:tableStyleId>{7DEF75B5-07F1-433B-AF26-D2C31DCE0552}</a:tableStyleId>
              </a:tblPr>
              <a:tblGrid>
                <a:gridCol w="1590350">
                  <a:extLst>
                    <a:ext uri="{9D8B030D-6E8A-4147-A177-3AD203B41FA5}">
                      <a16:colId xmlns:a16="http://schemas.microsoft.com/office/drawing/2014/main" val="20000"/>
                    </a:ext>
                  </a:extLst>
                </a:gridCol>
                <a:gridCol w="1590350">
                  <a:extLst>
                    <a:ext uri="{9D8B030D-6E8A-4147-A177-3AD203B41FA5}">
                      <a16:colId xmlns:a16="http://schemas.microsoft.com/office/drawing/2014/main" val="20001"/>
                    </a:ext>
                  </a:extLst>
                </a:gridCol>
                <a:gridCol w="1590350">
                  <a:extLst>
                    <a:ext uri="{9D8B030D-6E8A-4147-A177-3AD203B41FA5}">
                      <a16:colId xmlns:a16="http://schemas.microsoft.com/office/drawing/2014/main" val="20002"/>
                    </a:ext>
                  </a:extLst>
                </a:gridCol>
                <a:gridCol w="1590350">
                  <a:extLst>
                    <a:ext uri="{9D8B030D-6E8A-4147-A177-3AD203B41FA5}">
                      <a16:colId xmlns:a16="http://schemas.microsoft.com/office/drawing/2014/main" val="20003"/>
                    </a:ext>
                  </a:extLst>
                </a:gridCol>
                <a:gridCol w="1590350">
                  <a:extLst>
                    <a:ext uri="{9D8B030D-6E8A-4147-A177-3AD203B41FA5}">
                      <a16:colId xmlns:a16="http://schemas.microsoft.com/office/drawing/2014/main" val="20004"/>
                    </a:ext>
                  </a:extLst>
                </a:gridCol>
                <a:gridCol w="1590350">
                  <a:extLst>
                    <a:ext uri="{9D8B030D-6E8A-4147-A177-3AD203B41FA5}">
                      <a16:colId xmlns:a16="http://schemas.microsoft.com/office/drawing/2014/main" val="20005"/>
                    </a:ext>
                  </a:extLst>
                </a:gridCol>
                <a:gridCol w="1590350">
                  <a:extLst>
                    <a:ext uri="{9D8B030D-6E8A-4147-A177-3AD203B41FA5}">
                      <a16:colId xmlns:a16="http://schemas.microsoft.com/office/drawing/2014/main" val="20006"/>
                    </a:ext>
                  </a:extLst>
                </a:gridCol>
              </a:tblGrid>
              <a:tr h="465050">
                <a:tc>
                  <a:txBody>
                    <a:bodyPr/>
                    <a:lstStyle/>
                    <a:p>
                      <a:pPr marL="0" lvl="0" indent="0" algn="ctr" rtl="0">
                        <a:lnSpc>
                          <a:spcPct val="115000"/>
                        </a:lnSpc>
                        <a:spcBef>
                          <a:spcPts val="0"/>
                        </a:spcBef>
                        <a:spcAft>
                          <a:spcPts val="0"/>
                        </a:spcAft>
                        <a:buNone/>
                      </a:pPr>
                      <a:r>
                        <a:rPr lang="en-US" sz="1000"/>
                        <a:t>Category of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Qualification requirement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Test type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Inspection</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similarity</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Analysis</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302125">
                <a:tc>
                  <a:txBody>
                    <a:bodyPr/>
                    <a:lstStyle/>
                    <a:p>
                      <a:pPr marL="0" lvl="0" indent="0" algn="ctr" rtl="0">
                        <a:lnSpc>
                          <a:spcPct val="115000"/>
                        </a:lnSpc>
                        <a:spcBef>
                          <a:spcPts val="0"/>
                        </a:spcBef>
                        <a:spcAft>
                          <a:spcPts val="0"/>
                        </a:spcAft>
                        <a:buNone/>
                      </a:pPr>
                      <a:r>
                        <a:rPr lang="en-US" sz="1000"/>
                        <a:t>Aerodynamic Characteristic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system offers minimum drag to the aircraft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aerodynamic fairings must generate drag that is</a:t>
                      </a:r>
                      <a:endParaRPr sz="1000"/>
                    </a:p>
                    <a:p>
                      <a:pPr marL="0" lvl="0" indent="0" algn="ctr" rtl="0">
                        <a:lnSpc>
                          <a:spcPct val="115000"/>
                        </a:lnSpc>
                        <a:spcBef>
                          <a:spcPts val="0"/>
                        </a:spcBef>
                        <a:spcAft>
                          <a:spcPts val="0"/>
                        </a:spcAft>
                        <a:buNone/>
                      </a:pPr>
                      <a:r>
                        <a:rPr lang="en-US" sz="1000"/>
                        <a:t>less than 10% of the total drag produced by the aircraft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088200">
                <a:tc>
                  <a:txBody>
                    <a:bodyPr/>
                    <a:lstStyle/>
                    <a:p>
                      <a:pPr marL="0" lvl="0" indent="0" algn="ctr" rtl="0">
                        <a:lnSpc>
                          <a:spcPct val="115000"/>
                        </a:lnSpc>
                        <a:spcBef>
                          <a:spcPts val="0"/>
                        </a:spcBef>
                        <a:spcAft>
                          <a:spcPts val="0"/>
                        </a:spcAft>
                        <a:buNone/>
                      </a:pPr>
                      <a:r>
                        <a:rPr lang="en-US" sz="1000"/>
                        <a:t>Linear Actuator</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actuator shall operate within an input voltage range of 18-30V DC.</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Voltage Range Test: Test the actuator across the specified voltage</a:t>
                      </a:r>
                      <a:endParaRPr sz="1000"/>
                    </a:p>
                    <a:p>
                      <a:pPr marL="0" lvl="0" indent="0" algn="ctr" rtl="0">
                        <a:lnSpc>
                          <a:spcPct val="115000"/>
                        </a:lnSpc>
                        <a:spcBef>
                          <a:spcPts val="0"/>
                        </a:spcBef>
                        <a:spcAft>
                          <a:spcPts val="0"/>
                        </a:spcAft>
                        <a:buNone/>
                      </a:pPr>
                      <a:r>
                        <a:rPr lang="en-US" sz="1000"/>
                        <a:t>range to ensure consistent performance.</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8200">
                <a:tc>
                  <a:txBody>
                    <a:bodyPr/>
                    <a:lstStyle/>
                    <a:p>
                      <a:pPr marL="0" lvl="0" indent="0" algn="ctr" rtl="0">
                        <a:lnSpc>
                          <a:spcPct val="115000"/>
                        </a:lnSpc>
                        <a:spcBef>
                          <a:spcPts val="0"/>
                        </a:spcBef>
                        <a:spcAft>
                          <a:spcPts val="0"/>
                        </a:spcAft>
                        <a:buNone/>
                      </a:pPr>
                      <a:r>
                        <a:rPr lang="en-US" sz="1000"/>
                        <a:t>Linear Actuator</a:t>
                      </a:r>
                      <a:endParaRPr sz="1000"/>
                    </a:p>
                  </a:txBody>
                  <a:tcPr marL="28575" marR="28575" marT="19050" marB="19050" anchor="ctr">
                    <a:lnL w="7625"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"The actuators of the hardpoints should have a failure rate</a:t>
                      </a:r>
                      <a:endParaRPr sz="1000"/>
                    </a:p>
                    <a:p>
                      <a:pPr marL="0" lvl="0" indent="0" algn="l" rtl="0">
                        <a:lnSpc>
                          <a:spcPct val="115000"/>
                        </a:lnSpc>
                        <a:spcBef>
                          <a:spcPts val="0"/>
                        </a:spcBef>
                        <a:spcAft>
                          <a:spcPts val="0"/>
                        </a:spcAft>
                        <a:buNone/>
                      </a:pPr>
                      <a:r>
                        <a:rPr lang="en-US" sz="1000"/>
                        <a:t>of &lt; 1*10^-7 occurences per flight"</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The actuator must be able to sustain the fatigue loads</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QT</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4300"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7625" cap="flat" cmpd="sng">
                      <a:solidFill>
                        <a:srgbClr val="CCCCCC"/>
                      </a:solidFill>
                      <a:prstDash val="solid"/>
                      <a:round/>
                      <a:headEnd type="none" w="sm" len="sm"/>
                      <a:tailEnd type="none" w="sm" len="sm"/>
                    </a:lnL>
                    <a:lnT w="76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0"/>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Qualification Test list and procedure </a:t>
            </a:r>
            <a:endParaRPr/>
          </a:p>
        </p:txBody>
      </p:sp>
      <p:sp>
        <p:nvSpPr>
          <p:cNvPr id="647" name="Google Shape;647;p80"/>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74</a:t>
            </a:fld>
            <a:endParaRPr/>
          </a:p>
        </p:txBody>
      </p:sp>
      <p:graphicFrame>
        <p:nvGraphicFramePr>
          <p:cNvPr id="648" name="Google Shape;648;p80"/>
          <p:cNvGraphicFramePr/>
          <p:nvPr/>
        </p:nvGraphicFramePr>
        <p:xfrm>
          <a:off x="221900" y="914400"/>
          <a:ext cx="11611850" cy="5391921"/>
        </p:xfrm>
        <a:graphic>
          <a:graphicData uri="http://schemas.openxmlformats.org/drawingml/2006/table">
            <a:tbl>
              <a:tblPr>
                <a:noFill/>
                <a:tableStyleId>{7DEF75B5-07F1-433B-AF26-D2C31DCE0552}</a:tableStyleId>
              </a:tblPr>
              <a:tblGrid>
                <a:gridCol w="1619275">
                  <a:extLst>
                    <a:ext uri="{9D8B030D-6E8A-4147-A177-3AD203B41FA5}">
                      <a16:colId xmlns:a16="http://schemas.microsoft.com/office/drawing/2014/main" val="20000"/>
                    </a:ext>
                  </a:extLst>
                </a:gridCol>
                <a:gridCol w="3245725">
                  <a:extLst>
                    <a:ext uri="{9D8B030D-6E8A-4147-A177-3AD203B41FA5}">
                      <a16:colId xmlns:a16="http://schemas.microsoft.com/office/drawing/2014/main" val="20001"/>
                    </a:ext>
                  </a:extLst>
                </a:gridCol>
                <a:gridCol w="2469375">
                  <a:extLst>
                    <a:ext uri="{9D8B030D-6E8A-4147-A177-3AD203B41FA5}">
                      <a16:colId xmlns:a16="http://schemas.microsoft.com/office/drawing/2014/main" val="20002"/>
                    </a:ext>
                  </a:extLst>
                </a:gridCol>
                <a:gridCol w="4277475">
                  <a:extLst>
                    <a:ext uri="{9D8B030D-6E8A-4147-A177-3AD203B41FA5}">
                      <a16:colId xmlns:a16="http://schemas.microsoft.com/office/drawing/2014/main" val="20003"/>
                    </a:ext>
                  </a:extLst>
                </a:gridCol>
              </a:tblGrid>
              <a:tr h="251950">
                <a:tc>
                  <a:txBody>
                    <a:bodyPr/>
                    <a:lstStyle/>
                    <a:p>
                      <a:pPr marL="0" lvl="0" indent="0" algn="ctr" rtl="0">
                        <a:lnSpc>
                          <a:spcPct val="115000"/>
                        </a:lnSpc>
                        <a:spcBef>
                          <a:spcPts val="0"/>
                        </a:spcBef>
                        <a:spcAft>
                          <a:spcPts val="0"/>
                        </a:spcAft>
                        <a:buNone/>
                      </a:pPr>
                      <a:r>
                        <a:rPr lang="en-US" sz="1000" b="1"/>
                        <a:t>Category of Requirement</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Qualification Requirement</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Equipment Required</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Procedure</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63275">
                <a:tc rowSpan="4">
                  <a:txBody>
                    <a:bodyPr/>
                    <a:lstStyle/>
                    <a:p>
                      <a:pPr marL="0" lvl="0" indent="0" algn="ctr" rtl="0">
                        <a:lnSpc>
                          <a:spcPct val="115000"/>
                        </a:lnSpc>
                        <a:spcBef>
                          <a:spcPts val="0"/>
                        </a:spcBef>
                        <a:spcAft>
                          <a:spcPts val="0"/>
                        </a:spcAft>
                        <a:buNone/>
                      </a:pPr>
                      <a:r>
                        <a:rPr lang="en-US" sz="1000"/>
                        <a:t>Environmental</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Sand and Dust Test: To verify the unit's ability to operate</a:t>
                      </a:r>
                      <a:endParaRPr sz="1000"/>
                    </a:p>
                    <a:p>
                      <a:pPr marL="0" lvl="0" indent="0" algn="l" rtl="0">
                        <a:lnSpc>
                          <a:spcPct val="115000"/>
                        </a:lnSpc>
                        <a:spcBef>
                          <a:spcPts val="0"/>
                        </a:spcBef>
                        <a:spcAft>
                          <a:spcPts val="0"/>
                        </a:spcAft>
                        <a:buNone/>
                      </a:pPr>
                      <a:r>
                        <a:rPr lang="en-US" sz="1000"/>
                        <a:t>under sand and dust conditions according to MIL-STD-810G.</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Sand and dust chamber</a:t>
                      </a:r>
                      <a:endParaRPr sz="1000"/>
                    </a:p>
                    <a:p>
                      <a:pPr marL="0" lvl="0" indent="0" algn="l" rtl="0">
                        <a:lnSpc>
                          <a:spcPct val="115000"/>
                        </a:lnSpc>
                        <a:spcBef>
                          <a:spcPts val="0"/>
                        </a:spcBef>
                        <a:spcAft>
                          <a:spcPts val="0"/>
                        </a:spcAft>
                        <a:buNone/>
                      </a:pPr>
                      <a:r>
                        <a:rPr lang="en-US" sz="1000"/>
                        <a:t>- Air compressor</a:t>
                      </a:r>
                      <a:endParaRPr sz="1000"/>
                    </a:p>
                    <a:p>
                      <a:pPr marL="0" lvl="0" indent="0" algn="l" rtl="0">
                        <a:lnSpc>
                          <a:spcPct val="115000"/>
                        </a:lnSpc>
                        <a:spcBef>
                          <a:spcPts val="0"/>
                        </a:spcBef>
                        <a:spcAft>
                          <a:spcPts val="0"/>
                        </a:spcAft>
                        <a:buNone/>
                      </a:pPr>
                      <a:r>
                        <a:rPr lang="en-US" sz="1000"/>
                        <a:t>- Test fixture for holding the unit</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Place the unit in the sand and dust chamber.</a:t>
                      </a:r>
                      <a:endParaRPr sz="1000"/>
                    </a:p>
                    <a:p>
                      <a:pPr marL="0" lvl="0" indent="0" algn="l" rtl="0">
                        <a:lnSpc>
                          <a:spcPct val="115000"/>
                        </a:lnSpc>
                        <a:spcBef>
                          <a:spcPts val="0"/>
                        </a:spcBef>
                        <a:spcAft>
                          <a:spcPts val="0"/>
                        </a:spcAft>
                        <a:buNone/>
                      </a:pPr>
                      <a:r>
                        <a:rPr lang="en-US" sz="1000"/>
                        <a:t>2. Set the chamber to MIL-STD-810G, Method 510.5 specifications.</a:t>
                      </a:r>
                      <a:endParaRPr sz="1000"/>
                    </a:p>
                    <a:p>
                      <a:pPr marL="0" lvl="0" indent="0" algn="l" rtl="0">
                        <a:lnSpc>
                          <a:spcPct val="115000"/>
                        </a:lnSpc>
                        <a:spcBef>
                          <a:spcPts val="0"/>
                        </a:spcBef>
                        <a:spcAft>
                          <a:spcPts val="0"/>
                        </a:spcAft>
                        <a:buNone/>
                      </a:pPr>
                      <a:r>
                        <a:rPr lang="en-US" sz="1000"/>
                        <a:t>3. Operate the unit during and after exposure to verify continued functionality.</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322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Low-Temperature Performance: The electrical system must</a:t>
                      </a:r>
                      <a:endParaRPr sz="1000"/>
                    </a:p>
                    <a:p>
                      <a:pPr marL="0" lvl="0" indent="0" algn="l" rtl="0">
                        <a:lnSpc>
                          <a:spcPct val="115000"/>
                        </a:lnSpc>
                        <a:spcBef>
                          <a:spcPts val="0"/>
                        </a:spcBef>
                        <a:spcAft>
                          <a:spcPts val="0"/>
                        </a:spcAft>
                        <a:buNone/>
                      </a:pPr>
                      <a:r>
                        <a:rPr lang="en-US" sz="1000"/>
                        <a:t>optimally perform at low temperatures as low as -45°C.</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Environmental chamber</a:t>
                      </a:r>
                      <a:endParaRPr sz="1000"/>
                    </a:p>
                    <a:p>
                      <a:pPr marL="0" lvl="0" indent="0" algn="l" rtl="0">
                        <a:lnSpc>
                          <a:spcPct val="115000"/>
                        </a:lnSpc>
                        <a:spcBef>
                          <a:spcPts val="0"/>
                        </a:spcBef>
                        <a:spcAft>
                          <a:spcPts val="0"/>
                        </a:spcAft>
                        <a:buNone/>
                      </a:pPr>
                      <a:r>
                        <a:rPr lang="en-US" sz="1000"/>
                        <a:t>- Temperature monitoring system</a:t>
                      </a:r>
                      <a:endParaRPr sz="1000"/>
                    </a:p>
                    <a:p>
                      <a:pPr marL="0" lvl="0" indent="0" algn="l" rtl="0">
                        <a:lnSpc>
                          <a:spcPct val="115000"/>
                        </a:lnSpc>
                        <a:spcBef>
                          <a:spcPts val="0"/>
                        </a:spcBef>
                        <a:spcAft>
                          <a:spcPts val="0"/>
                        </a:spcAft>
                        <a:buNone/>
                      </a:pPr>
                      <a:r>
                        <a:rPr lang="en-US" sz="1000"/>
                        <a:t>- Power supply for the unit</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Place the unit in an environmental chamber.</a:t>
                      </a:r>
                      <a:endParaRPr sz="1000"/>
                    </a:p>
                    <a:p>
                      <a:pPr marL="0" lvl="0" indent="0" algn="l" rtl="0">
                        <a:lnSpc>
                          <a:spcPct val="115000"/>
                        </a:lnSpc>
                        <a:spcBef>
                          <a:spcPts val="0"/>
                        </a:spcBef>
                        <a:spcAft>
                          <a:spcPts val="0"/>
                        </a:spcAft>
                        <a:buNone/>
                      </a:pPr>
                      <a:r>
                        <a:rPr lang="en-US" sz="1000"/>
                        <a:t>2. Set the temperature to -45°C.</a:t>
                      </a:r>
                      <a:endParaRPr sz="1000"/>
                    </a:p>
                    <a:p>
                      <a:pPr marL="0" lvl="0" indent="0" algn="l" rtl="0">
                        <a:lnSpc>
                          <a:spcPct val="115000"/>
                        </a:lnSpc>
                        <a:spcBef>
                          <a:spcPts val="0"/>
                        </a:spcBef>
                        <a:spcAft>
                          <a:spcPts val="0"/>
                        </a:spcAft>
                        <a:buNone/>
                      </a:pPr>
                      <a:r>
                        <a:rPr lang="en-US" sz="1000"/>
                        <a:t>3. Operate the unit and monitor its performance under these conditions.</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322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dirty="0"/>
                        <a:t>High-Temperature Performance: The electrical system must</a:t>
                      </a:r>
                      <a:endParaRPr sz="1000" dirty="0"/>
                    </a:p>
                    <a:p>
                      <a:pPr marL="0" lvl="0" indent="0" algn="l" rtl="0">
                        <a:lnSpc>
                          <a:spcPct val="115000"/>
                        </a:lnSpc>
                        <a:spcBef>
                          <a:spcPts val="0"/>
                        </a:spcBef>
                        <a:spcAft>
                          <a:spcPts val="0"/>
                        </a:spcAft>
                        <a:buNone/>
                      </a:pPr>
                      <a:r>
                        <a:rPr lang="en-US" sz="1000" dirty="0"/>
                        <a:t>optimally perform at high temperatures as high as 55°C.</a:t>
                      </a:r>
                      <a:endParaRPr sz="1000" dirty="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Environmental chamber</a:t>
                      </a:r>
                      <a:endParaRPr sz="1000"/>
                    </a:p>
                    <a:p>
                      <a:pPr marL="0" lvl="0" indent="0" algn="l" rtl="0">
                        <a:lnSpc>
                          <a:spcPct val="115000"/>
                        </a:lnSpc>
                        <a:spcBef>
                          <a:spcPts val="0"/>
                        </a:spcBef>
                        <a:spcAft>
                          <a:spcPts val="0"/>
                        </a:spcAft>
                        <a:buNone/>
                      </a:pPr>
                      <a:r>
                        <a:rPr lang="en-US" sz="1000"/>
                        <a:t>- Temperature monitoring system</a:t>
                      </a:r>
                      <a:endParaRPr sz="1000"/>
                    </a:p>
                    <a:p>
                      <a:pPr marL="0" lvl="0" indent="0" algn="l" rtl="0">
                        <a:lnSpc>
                          <a:spcPct val="115000"/>
                        </a:lnSpc>
                        <a:spcBef>
                          <a:spcPts val="0"/>
                        </a:spcBef>
                        <a:spcAft>
                          <a:spcPts val="0"/>
                        </a:spcAft>
                        <a:buNone/>
                      </a:pPr>
                      <a:r>
                        <a:rPr lang="en-US" sz="1000"/>
                        <a:t>- Power supply for the unit</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Place the unit in an environmental chamber.</a:t>
                      </a:r>
                      <a:endParaRPr sz="1000"/>
                    </a:p>
                    <a:p>
                      <a:pPr marL="0" lvl="0" indent="0" algn="l" rtl="0">
                        <a:lnSpc>
                          <a:spcPct val="115000"/>
                        </a:lnSpc>
                        <a:spcBef>
                          <a:spcPts val="0"/>
                        </a:spcBef>
                        <a:spcAft>
                          <a:spcPts val="0"/>
                        </a:spcAft>
                        <a:buNone/>
                      </a:pPr>
                      <a:r>
                        <a:rPr lang="en-US" sz="1000"/>
                        <a:t>2. Set the temperature to 55°C.</a:t>
                      </a:r>
                      <a:endParaRPr sz="1000"/>
                    </a:p>
                    <a:p>
                      <a:pPr marL="0" lvl="0" indent="0" algn="l" rtl="0">
                        <a:lnSpc>
                          <a:spcPct val="115000"/>
                        </a:lnSpc>
                        <a:spcBef>
                          <a:spcPts val="0"/>
                        </a:spcBef>
                        <a:spcAft>
                          <a:spcPts val="0"/>
                        </a:spcAft>
                        <a:buNone/>
                      </a:pPr>
                      <a:r>
                        <a:rPr lang="en-US" sz="1000"/>
                        <a:t>3. Operate the unit and monitor its performance under these conditions.</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27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dirty="0"/>
                        <a:t>Humidity Resistance Test: To test the unit’s performance in an</a:t>
                      </a:r>
                      <a:endParaRPr sz="1000" dirty="0"/>
                    </a:p>
                    <a:p>
                      <a:pPr marL="0" lvl="0" indent="0" algn="l" rtl="0">
                        <a:lnSpc>
                          <a:spcPct val="115000"/>
                        </a:lnSpc>
                        <a:spcBef>
                          <a:spcPts val="0"/>
                        </a:spcBef>
                        <a:spcAft>
                          <a:spcPts val="0"/>
                        </a:spcAft>
                        <a:buNone/>
                      </a:pPr>
                      <a:r>
                        <a:rPr lang="en-US" sz="1000" dirty="0"/>
                        <a:t>environment with up to 95% relative humidity, with no physical</a:t>
                      </a:r>
                      <a:endParaRPr sz="1000" dirty="0"/>
                    </a:p>
                    <a:p>
                      <a:pPr marL="0" lvl="0" indent="0" algn="l" rtl="0">
                        <a:lnSpc>
                          <a:spcPct val="115000"/>
                        </a:lnSpc>
                        <a:spcBef>
                          <a:spcPts val="0"/>
                        </a:spcBef>
                        <a:spcAft>
                          <a:spcPts val="0"/>
                        </a:spcAft>
                        <a:buNone/>
                      </a:pPr>
                      <a:r>
                        <a:rPr lang="en-US" sz="1000" dirty="0"/>
                        <a:t>or functional degradation.</a:t>
                      </a:r>
                      <a:endParaRPr sz="1000" dirty="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Humidity chamber</a:t>
                      </a:r>
                      <a:endParaRPr sz="1000"/>
                    </a:p>
                    <a:p>
                      <a:pPr marL="0" lvl="0" indent="0" algn="l" rtl="0">
                        <a:lnSpc>
                          <a:spcPct val="115000"/>
                        </a:lnSpc>
                        <a:spcBef>
                          <a:spcPts val="0"/>
                        </a:spcBef>
                        <a:spcAft>
                          <a:spcPts val="0"/>
                        </a:spcAft>
                        <a:buNone/>
                      </a:pPr>
                      <a:r>
                        <a:rPr lang="en-US" sz="1000"/>
                        <a:t>- Hygrometer</a:t>
                      </a:r>
                      <a:endParaRPr sz="1000"/>
                    </a:p>
                    <a:p>
                      <a:pPr marL="0" lvl="0" indent="0" algn="l" rtl="0">
                        <a:lnSpc>
                          <a:spcPct val="115000"/>
                        </a:lnSpc>
                        <a:spcBef>
                          <a:spcPts val="0"/>
                        </a:spcBef>
                        <a:spcAft>
                          <a:spcPts val="0"/>
                        </a:spcAft>
                        <a:buNone/>
                      </a:pPr>
                      <a:r>
                        <a:rPr lang="en-US" sz="1000"/>
                        <a:t>- Electrical load simulator</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Place the unit in a humidity chamber.</a:t>
                      </a:r>
                      <a:endParaRPr sz="1000"/>
                    </a:p>
                    <a:p>
                      <a:pPr marL="0" lvl="0" indent="0" algn="l" rtl="0">
                        <a:lnSpc>
                          <a:spcPct val="115000"/>
                        </a:lnSpc>
                        <a:spcBef>
                          <a:spcPts val="0"/>
                        </a:spcBef>
                        <a:spcAft>
                          <a:spcPts val="0"/>
                        </a:spcAft>
                        <a:buNone/>
                      </a:pPr>
                      <a:r>
                        <a:rPr lang="en-US" sz="1000"/>
                        <a:t>2. Set the chamber to 95% relative humidity and the desired temperature.</a:t>
                      </a:r>
                      <a:endParaRPr sz="1000"/>
                    </a:p>
                    <a:p>
                      <a:pPr marL="0" lvl="0" indent="0" algn="l" rtl="0">
                        <a:lnSpc>
                          <a:spcPct val="115000"/>
                        </a:lnSpc>
                        <a:spcBef>
                          <a:spcPts val="0"/>
                        </a:spcBef>
                        <a:spcAft>
                          <a:spcPts val="0"/>
                        </a:spcAft>
                        <a:buNone/>
                      </a:pPr>
                      <a:r>
                        <a:rPr lang="en-US" sz="1000"/>
                        <a:t>3. Operate the unit continuously for the test duration, observing any signs of degradation.</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63275">
                <a:tc rowSpan="2">
                  <a:txBody>
                    <a:bodyPr/>
                    <a:lstStyle/>
                    <a:p>
                      <a:pPr marL="0" lvl="0" indent="0" algn="ctr" rtl="0">
                        <a:lnSpc>
                          <a:spcPct val="115000"/>
                        </a:lnSpc>
                        <a:spcBef>
                          <a:spcPts val="0"/>
                        </a:spcBef>
                        <a:spcAft>
                          <a:spcPts val="0"/>
                        </a:spcAft>
                        <a:buNone/>
                      </a:pPr>
                      <a:r>
                        <a:rPr lang="en-US" sz="1000"/>
                        <a:t>Electrical</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Proximity Sensor Accuracy Test: Verify that the proximity sensor</a:t>
                      </a:r>
                      <a:endParaRPr sz="1000"/>
                    </a:p>
                    <a:p>
                      <a:pPr marL="0" lvl="0" indent="0" algn="l" rtl="0">
                        <a:lnSpc>
                          <a:spcPct val="115000"/>
                        </a:lnSpc>
                        <a:spcBef>
                          <a:spcPts val="0"/>
                        </a:spcBef>
                        <a:spcAft>
                          <a:spcPts val="0"/>
                        </a:spcAft>
                        <a:buNone/>
                      </a:pPr>
                      <a:r>
                        <a:rPr lang="en-US" sz="1000"/>
                        <a:t>accurately detects payload presence within 10mm of spacing.</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Calibrated displacement sensor</a:t>
                      </a:r>
                      <a:endParaRPr sz="1000"/>
                    </a:p>
                    <a:p>
                      <a:pPr marL="0" lvl="0" indent="0" algn="l" rtl="0">
                        <a:lnSpc>
                          <a:spcPct val="115000"/>
                        </a:lnSpc>
                        <a:spcBef>
                          <a:spcPts val="0"/>
                        </a:spcBef>
                        <a:spcAft>
                          <a:spcPts val="0"/>
                        </a:spcAft>
                        <a:buNone/>
                      </a:pPr>
                      <a:r>
                        <a:rPr lang="en-US" sz="1000"/>
                        <a:t>- Test rig with adjustable spacing</a:t>
                      </a:r>
                      <a:endParaRPr sz="1000"/>
                    </a:p>
                    <a:p>
                      <a:pPr marL="0" lvl="0" indent="0" algn="l" rtl="0">
                        <a:lnSpc>
                          <a:spcPct val="115000"/>
                        </a:lnSpc>
                        <a:spcBef>
                          <a:spcPts val="0"/>
                        </a:spcBef>
                        <a:spcAft>
                          <a:spcPts val="0"/>
                        </a:spcAft>
                        <a:buNone/>
                      </a:pPr>
                      <a:r>
                        <a:rPr lang="en-US" sz="1000"/>
                        <a:t>- Digital multimeter</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Mount the proximity sensor on the test rig.</a:t>
                      </a:r>
                      <a:endParaRPr sz="1000"/>
                    </a:p>
                    <a:p>
                      <a:pPr marL="0" lvl="0" indent="0" algn="l" rtl="0">
                        <a:lnSpc>
                          <a:spcPct val="115000"/>
                        </a:lnSpc>
                        <a:spcBef>
                          <a:spcPts val="0"/>
                        </a:spcBef>
                        <a:spcAft>
                          <a:spcPts val="0"/>
                        </a:spcAft>
                        <a:buNone/>
                      </a:pPr>
                      <a:r>
                        <a:rPr lang="en-US" sz="1000"/>
                        <a:t>2. Adjust the spacing incrementally and record the sensor's response.</a:t>
                      </a:r>
                      <a:endParaRPr sz="1000"/>
                    </a:p>
                    <a:p>
                      <a:pPr marL="0" lvl="0" indent="0" algn="l" rtl="0">
                        <a:lnSpc>
                          <a:spcPct val="115000"/>
                        </a:lnSpc>
                        <a:spcBef>
                          <a:spcPts val="0"/>
                        </a:spcBef>
                        <a:spcAft>
                          <a:spcPts val="0"/>
                        </a:spcAft>
                        <a:buNone/>
                      </a:pPr>
                      <a:r>
                        <a:rPr lang="en-US" sz="1000"/>
                        <a:t>3. Verify that the sensor consistently detects objects within the specified range.</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8632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Voltage Range Test: To ensure the proximity sensor operates</a:t>
                      </a:r>
                      <a:endParaRPr sz="1000"/>
                    </a:p>
                    <a:p>
                      <a:pPr marL="0" lvl="0" indent="0" algn="l" rtl="0">
                        <a:lnSpc>
                          <a:spcPct val="115000"/>
                        </a:lnSpc>
                        <a:spcBef>
                          <a:spcPts val="0"/>
                        </a:spcBef>
                        <a:spcAft>
                          <a:spcPts val="0"/>
                        </a:spcAft>
                        <a:buNone/>
                      </a:pPr>
                      <a:r>
                        <a:rPr lang="en-US" sz="1000"/>
                        <a:t>correctly within an input voltage range of 10-32V DC.</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Variable DC power supply</a:t>
                      </a:r>
                      <a:endParaRPr sz="1000"/>
                    </a:p>
                    <a:p>
                      <a:pPr marL="0" lvl="0" indent="0" algn="l" rtl="0">
                        <a:lnSpc>
                          <a:spcPct val="115000"/>
                        </a:lnSpc>
                        <a:spcBef>
                          <a:spcPts val="0"/>
                        </a:spcBef>
                        <a:spcAft>
                          <a:spcPts val="0"/>
                        </a:spcAft>
                        <a:buNone/>
                      </a:pPr>
                      <a:r>
                        <a:rPr lang="en-US" sz="1000"/>
                        <a:t>- Digital multimeter</a:t>
                      </a:r>
                      <a:endParaRPr sz="1000"/>
                    </a:p>
                    <a:p>
                      <a:pPr marL="0" lvl="0" indent="0" algn="l" rtl="0">
                        <a:lnSpc>
                          <a:spcPct val="115000"/>
                        </a:lnSpc>
                        <a:spcBef>
                          <a:spcPts val="0"/>
                        </a:spcBef>
                        <a:spcAft>
                          <a:spcPts val="0"/>
                        </a:spcAft>
                        <a:buNone/>
                      </a:pPr>
                      <a:r>
                        <a:rPr lang="en-US" sz="1000"/>
                        <a:t>- Test load (simulated payload)</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1. Connect the proximity sensor to a variable DC power supply.</a:t>
                      </a:r>
                      <a:endParaRPr sz="1000"/>
                    </a:p>
                    <a:p>
                      <a:pPr marL="0" lvl="0" indent="0" algn="l" rtl="0">
                        <a:lnSpc>
                          <a:spcPct val="115000"/>
                        </a:lnSpc>
                        <a:spcBef>
                          <a:spcPts val="0"/>
                        </a:spcBef>
                        <a:spcAft>
                          <a:spcPts val="0"/>
                        </a:spcAft>
                        <a:buNone/>
                      </a:pPr>
                      <a:r>
                        <a:rPr lang="en-US" sz="1000"/>
                        <a:t>2. Apply voltage across the range of 10-32V.</a:t>
                      </a:r>
                      <a:endParaRPr sz="1000"/>
                    </a:p>
                    <a:p>
                      <a:pPr marL="0" lvl="0" indent="0" algn="l" rtl="0">
                        <a:lnSpc>
                          <a:spcPct val="115000"/>
                        </a:lnSpc>
                        <a:spcBef>
                          <a:spcPts val="0"/>
                        </a:spcBef>
                        <a:spcAft>
                          <a:spcPts val="0"/>
                        </a:spcAft>
                        <a:buNone/>
                      </a:pPr>
                      <a:r>
                        <a:rPr lang="en-US" sz="1000"/>
                        <a:t>3. Monitor the sensor’s output for correct operation at each voltage increment.</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63275">
                <a:tc>
                  <a:txBody>
                    <a:bodyPr/>
                    <a:lstStyle/>
                    <a:p>
                      <a:pPr marL="0" lvl="0" indent="0" algn="ctr" rtl="0">
                        <a:lnSpc>
                          <a:spcPct val="115000"/>
                        </a:lnSpc>
                        <a:spcBef>
                          <a:spcPts val="0"/>
                        </a:spcBef>
                        <a:spcAft>
                          <a:spcPts val="0"/>
                        </a:spcAft>
                        <a:buNone/>
                      </a:pPr>
                      <a:r>
                        <a:rPr lang="en-US" sz="1000"/>
                        <a:t>Vibration</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Vibration Test: To verify that the unit can withstand the specified</a:t>
                      </a:r>
                      <a:endParaRPr sz="1000"/>
                    </a:p>
                    <a:p>
                      <a:pPr marL="0" lvl="0" indent="0" algn="l" rtl="0">
                        <a:lnSpc>
                          <a:spcPct val="115000"/>
                        </a:lnSpc>
                        <a:spcBef>
                          <a:spcPts val="0"/>
                        </a:spcBef>
                        <a:spcAft>
                          <a:spcPts val="0"/>
                        </a:spcAft>
                        <a:buNone/>
                      </a:pPr>
                      <a:r>
                        <a:rPr lang="en-US" sz="1000"/>
                        <a:t>vibration profile without functional degradation.</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Vibration test rig (shaker table)</a:t>
                      </a:r>
                      <a:endParaRPr sz="1000"/>
                    </a:p>
                    <a:p>
                      <a:pPr marL="0" lvl="0" indent="0" algn="l" rtl="0">
                        <a:lnSpc>
                          <a:spcPct val="115000"/>
                        </a:lnSpc>
                        <a:spcBef>
                          <a:spcPts val="0"/>
                        </a:spcBef>
                        <a:spcAft>
                          <a:spcPts val="0"/>
                        </a:spcAft>
                        <a:buNone/>
                      </a:pPr>
                      <a:r>
                        <a:rPr lang="en-US" sz="1000"/>
                        <a:t>- Accelerometers</a:t>
                      </a:r>
                      <a:endParaRPr sz="1000"/>
                    </a:p>
                    <a:p>
                      <a:pPr marL="0" lvl="0" indent="0" algn="l" rtl="0">
                        <a:lnSpc>
                          <a:spcPct val="115000"/>
                        </a:lnSpc>
                        <a:spcBef>
                          <a:spcPts val="0"/>
                        </a:spcBef>
                        <a:spcAft>
                          <a:spcPts val="0"/>
                        </a:spcAft>
                        <a:buNone/>
                      </a:pPr>
                      <a:r>
                        <a:rPr lang="en-US" sz="1000"/>
                        <a:t>- Data acquisition system</a:t>
                      </a:r>
                      <a:endParaRPr sz="100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dirty="0"/>
                        <a:t>1. Secure the unit to the vibration test rig.</a:t>
                      </a:r>
                      <a:endParaRPr sz="1000" dirty="0"/>
                    </a:p>
                    <a:p>
                      <a:pPr marL="0" lvl="0" indent="0" algn="l" rtl="0">
                        <a:lnSpc>
                          <a:spcPct val="115000"/>
                        </a:lnSpc>
                        <a:spcBef>
                          <a:spcPts val="0"/>
                        </a:spcBef>
                        <a:spcAft>
                          <a:spcPts val="0"/>
                        </a:spcAft>
                        <a:buNone/>
                      </a:pPr>
                      <a:r>
                        <a:rPr lang="en-US" sz="1000" dirty="0"/>
                        <a:t>2. Program the shaker table according to MIL-STD-810G, Method 514.7, Category 10.</a:t>
                      </a:r>
                      <a:endParaRPr sz="1000" dirty="0"/>
                    </a:p>
                    <a:p>
                      <a:pPr marL="0" lvl="0" indent="0" algn="l" rtl="0">
                        <a:lnSpc>
                          <a:spcPct val="115000"/>
                        </a:lnSpc>
                        <a:spcBef>
                          <a:spcPts val="0"/>
                        </a:spcBef>
                        <a:spcAft>
                          <a:spcPts val="0"/>
                        </a:spcAft>
                        <a:buNone/>
                      </a:pPr>
                      <a:r>
                        <a:rPr lang="en-US" sz="1000" dirty="0"/>
                        <a:t>3. Monitor the unit's performance during and after the vibration test.</a:t>
                      </a:r>
                      <a:endParaRPr sz="1000" dirty="0"/>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1"/>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Qualification test and procedure</a:t>
            </a:r>
            <a:endParaRPr/>
          </a:p>
        </p:txBody>
      </p:sp>
      <p:sp>
        <p:nvSpPr>
          <p:cNvPr id="655" name="Google Shape;655;p81"/>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75</a:t>
            </a:fld>
            <a:endParaRPr/>
          </a:p>
        </p:txBody>
      </p:sp>
      <p:graphicFrame>
        <p:nvGraphicFramePr>
          <p:cNvPr id="656" name="Google Shape;656;p81"/>
          <p:cNvGraphicFramePr/>
          <p:nvPr/>
        </p:nvGraphicFramePr>
        <p:xfrm>
          <a:off x="509175" y="907550"/>
          <a:ext cx="11191200" cy="5856450"/>
        </p:xfrm>
        <a:graphic>
          <a:graphicData uri="http://schemas.openxmlformats.org/drawingml/2006/table">
            <a:tbl>
              <a:tblPr>
                <a:noFill/>
                <a:tableStyleId>{7DEF75B5-07F1-433B-AF26-D2C31DCE0552}</a:tableStyleId>
              </a:tblPr>
              <a:tblGrid>
                <a:gridCol w="1109050">
                  <a:extLst>
                    <a:ext uri="{9D8B030D-6E8A-4147-A177-3AD203B41FA5}">
                      <a16:colId xmlns:a16="http://schemas.microsoft.com/office/drawing/2014/main" val="20000"/>
                    </a:ext>
                  </a:extLst>
                </a:gridCol>
                <a:gridCol w="4486550">
                  <a:extLst>
                    <a:ext uri="{9D8B030D-6E8A-4147-A177-3AD203B41FA5}">
                      <a16:colId xmlns:a16="http://schemas.microsoft.com/office/drawing/2014/main" val="20001"/>
                    </a:ext>
                  </a:extLst>
                </a:gridCol>
                <a:gridCol w="2797800">
                  <a:extLst>
                    <a:ext uri="{9D8B030D-6E8A-4147-A177-3AD203B41FA5}">
                      <a16:colId xmlns:a16="http://schemas.microsoft.com/office/drawing/2014/main" val="20002"/>
                    </a:ext>
                  </a:extLst>
                </a:gridCol>
                <a:gridCol w="2797800">
                  <a:extLst>
                    <a:ext uri="{9D8B030D-6E8A-4147-A177-3AD203B41FA5}">
                      <a16:colId xmlns:a16="http://schemas.microsoft.com/office/drawing/2014/main" val="20003"/>
                    </a:ext>
                  </a:extLst>
                </a:gridCol>
              </a:tblGrid>
              <a:tr h="239125">
                <a:tc>
                  <a:txBody>
                    <a:bodyPr/>
                    <a:lstStyle/>
                    <a:p>
                      <a:pPr marL="0" lvl="0" indent="0" algn="ctr" rtl="0">
                        <a:lnSpc>
                          <a:spcPct val="115000"/>
                        </a:lnSpc>
                        <a:spcBef>
                          <a:spcPts val="0"/>
                        </a:spcBef>
                        <a:spcAft>
                          <a:spcPts val="0"/>
                        </a:spcAft>
                        <a:buNone/>
                      </a:pPr>
                      <a:r>
                        <a:rPr lang="en-US" sz="1000" b="1"/>
                        <a:t>Category of Requirement</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Qualification Requirement</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Equipment Required</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Procedure</a:t>
                      </a:r>
                      <a:endParaRPr sz="1000" b="1"/>
                    </a:p>
                  </a:txBody>
                  <a:tcPr marL="28575" marR="28575" marT="19050" marB="19050" anchor="b">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67450">
                <a:tc>
                  <a:txBody>
                    <a:bodyPr/>
                    <a:lstStyle/>
                    <a:p>
                      <a:pPr marL="0" lvl="0" indent="0" algn="ctr" rtl="0">
                        <a:lnSpc>
                          <a:spcPct val="115000"/>
                        </a:lnSpc>
                        <a:spcBef>
                          <a:spcPts val="0"/>
                        </a:spcBef>
                        <a:spcAft>
                          <a:spcPts val="0"/>
                        </a:spcAft>
                        <a:buNone/>
                      </a:pPr>
                      <a:r>
                        <a:rPr lang="en-US" sz="1000"/>
                        <a:t>Shock</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Shock Test: To ensure the unit can withstand the specified shock</a:t>
                      </a:r>
                      <a:endParaRPr sz="1000"/>
                    </a:p>
                    <a:p>
                      <a:pPr marL="0" lvl="0" indent="0" algn="l" rtl="0">
                        <a:lnSpc>
                          <a:spcPct val="115000"/>
                        </a:lnSpc>
                        <a:spcBef>
                          <a:spcPts val="0"/>
                        </a:spcBef>
                        <a:spcAft>
                          <a:spcPts val="0"/>
                        </a:spcAft>
                        <a:buNone/>
                      </a:pPr>
                      <a:r>
                        <a:rPr lang="en-US" sz="1000"/>
                        <a:t>pulse in all three axes without functional degradation.</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Shock test machine (drop table or</a:t>
                      </a:r>
                      <a:endParaRPr sz="1000"/>
                    </a:p>
                    <a:p>
                      <a:pPr marL="0" lvl="0" indent="0" algn="l" rtl="0">
                        <a:lnSpc>
                          <a:spcPct val="115000"/>
                        </a:lnSpc>
                        <a:spcBef>
                          <a:spcPts val="0"/>
                        </a:spcBef>
                        <a:spcAft>
                          <a:spcPts val="0"/>
                        </a:spcAft>
                        <a:buNone/>
                      </a:pPr>
                      <a:r>
                        <a:rPr lang="en-US" sz="1000"/>
                        <a:t>shock pulse generator)</a:t>
                      </a:r>
                      <a:endParaRPr sz="1000"/>
                    </a:p>
                    <a:p>
                      <a:pPr marL="0" lvl="0" indent="0" algn="l" rtl="0">
                        <a:lnSpc>
                          <a:spcPct val="115000"/>
                        </a:lnSpc>
                        <a:spcBef>
                          <a:spcPts val="0"/>
                        </a:spcBef>
                        <a:spcAft>
                          <a:spcPts val="0"/>
                        </a:spcAft>
                        <a:buNone/>
                      </a:pPr>
                      <a:r>
                        <a:rPr lang="en-US" sz="1000"/>
                        <a:t>- Accelerometers</a:t>
                      </a:r>
                      <a:endParaRPr sz="1000"/>
                    </a:p>
                    <a:p>
                      <a:pPr marL="0" lvl="0" indent="0" algn="l" rtl="0">
                        <a:lnSpc>
                          <a:spcPct val="115000"/>
                        </a:lnSpc>
                        <a:spcBef>
                          <a:spcPts val="0"/>
                        </a:spcBef>
                        <a:spcAft>
                          <a:spcPts val="0"/>
                        </a:spcAft>
                        <a:buNone/>
                      </a:pPr>
                      <a:r>
                        <a:rPr lang="en-US" sz="1000"/>
                        <a:t>- Data acquisition system</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Secure the unit on the shock test machine.</a:t>
                      </a:r>
                      <a:endParaRPr sz="800"/>
                    </a:p>
                    <a:p>
                      <a:pPr marL="0" lvl="0" indent="0" algn="l" rtl="0">
                        <a:lnSpc>
                          <a:spcPct val="115000"/>
                        </a:lnSpc>
                        <a:spcBef>
                          <a:spcPts val="0"/>
                        </a:spcBef>
                        <a:spcAft>
                          <a:spcPts val="0"/>
                        </a:spcAft>
                        <a:buNone/>
                      </a:pPr>
                      <a:r>
                        <a:rPr lang="en-US" sz="800"/>
                        <a:t>2. Program the machine to apply a 50g, 11ms half-sine shock pulse.</a:t>
                      </a:r>
                      <a:endParaRPr sz="800"/>
                    </a:p>
                    <a:p>
                      <a:pPr marL="0" lvl="0" indent="0" algn="l" rtl="0">
                        <a:lnSpc>
                          <a:spcPct val="115000"/>
                        </a:lnSpc>
                        <a:spcBef>
                          <a:spcPts val="0"/>
                        </a:spcBef>
                        <a:spcAft>
                          <a:spcPts val="0"/>
                        </a:spcAft>
                        <a:buNone/>
                      </a:pPr>
                      <a:r>
                        <a:rPr lang="en-US" sz="800"/>
                        <a:t>3. Conduct the shock test in all three axes and observe any functional degradation.</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918300">
                <a:tc rowSpan="5">
                  <a:txBody>
                    <a:bodyPr/>
                    <a:lstStyle/>
                    <a:p>
                      <a:pPr marL="0" lvl="0" indent="0" algn="ctr" rtl="0">
                        <a:lnSpc>
                          <a:spcPct val="115000"/>
                        </a:lnSpc>
                        <a:spcBef>
                          <a:spcPts val="0"/>
                        </a:spcBef>
                        <a:spcAft>
                          <a:spcPts val="0"/>
                        </a:spcAft>
                        <a:buNone/>
                      </a:pPr>
                      <a:r>
                        <a:rPr lang="en-US" sz="1000"/>
                        <a:t>Mechanical</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Structural Integrity Test: Test to verify that the rail guide and linear</a:t>
                      </a:r>
                      <a:endParaRPr sz="1000"/>
                    </a:p>
                    <a:p>
                      <a:pPr marL="0" lvl="0" indent="0" algn="l" rtl="0">
                        <a:lnSpc>
                          <a:spcPct val="115000"/>
                        </a:lnSpc>
                        <a:spcBef>
                          <a:spcPts val="0"/>
                        </a:spcBef>
                        <a:spcAft>
                          <a:spcPts val="0"/>
                        </a:spcAft>
                        <a:buNone/>
                      </a:pPr>
                      <a:r>
                        <a:rPr lang="en-US" sz="1000"/>
                        <a:t>actuators maintain structural integrity under static loads, supporting</a:t>
                      </a:r>
                      <a:endParaRPr sz="1000"/>
                    </a:p>
                    <a:p>
                      <a:pPr marL="0" lvl="0" indent="0" algn="l" rtl="0">
                        <a:lnSpc>
                          <a:spcPct val="115000"/>
                        </a:lnSpc>
                        <a:spcBef>
                          <a:spcPts val="0"/>
                        </a:spcBef>
                        <a:spcAft>
                          <a:spcPts val="0"/>
                        </a:spcAft>
                        <a:buNone/>
                      </a:pPr>
                      <a:r>
                        <a:rPr lang="en-US" sz="1000"/>
                        <a:t>1.5 times the maximum payload.</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Hydraulic press or mechanical load frame</a:t>
                      </a:r>
                      <a:endParaRPr sz="1000"/>
                    </a:p>
                    <a:p>
                      <a:pPr marL="0" lvl="0" indent="0" algn="l" rtl="0">
                        <a:lnSpc>
                          <a:spcPct val="115000"/>
                        </a:lnSpc>
                        <a:spcBef>
                          <a:spcPts val="0"/>
                        </a:spcBef>
                        <a:spcAft>
                          <a:spcPts val="0"/>
                        </a:spcAft>
                        <a:buNone/>
                      </a:pPr>
                      <a:r>
                        <a:rPr lang="en-US" sz="1000"/>
                        <a:t>- Load cells</a:t>
                      </a:r>
                      <a:endParaRPr sz="1000"/>
                    </a:p>
                    <a:p>
                      <a:pPr marL="0" lvl="0" indent="0" algn="l" rtl="0">
                        <a:lnSpc>
                          <a:spcPct val="115000"/>
                        </a:lnSpc>
                        <a:spcBef>
                          <a:spcPts val="0"/>
                        </a:spcBef>
                        <a:spcAft>
                          <a:spcPts val="0"/>
                        </a:spcAft>
                        <a:buNone/>
                      </a:pPr>
                      <a:r>
                        <a:rPr lang="en-US" sz="1000"/>
                        <a:t>- Displacement sensors</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Mount the rail guide and actuators on the load frame.</a:t>
                      </a:r>
                      <a:endParaRPr sz="800"/>
                    </a:p>
                    <a:p>
                      <a:pPr marL="0" lvl="0" indent="0" algn="l" rtl="0">
                        <a:lnSpc>
                          <a:spcPct val="115000"/>
                        </a:lnSpc>
                        <a:spcBef>
                          <a:spcPts val="0"/>
                        </a:spcBef>
                        <a:spcAft>
                          <a:spcPts val="0"/>
                        </a:spcAft>
                        <a:buNone/>
                      </a:pPr>
                      <a:r>
                        <a:rPr lang="en-US" sz="800"/>
                        <a:t>2. Apply a static load up to 1.5 times the maximum rated payload.</a:t>
                      </a:r>
                      <a:endParaRPr sz="800"/>
                    </a:p>
                    <a:p>
                      <a:pPr marL="0" lvl="0" indent="0" algn="l" rtl="0">
                        <a:lnSpc>
                          <a:spcPct val="115000"/>
                        </a:lnSpc>
                        <a:spcBef>
                          <a:spcPts val="0"/>
                        </a:spcBef>
                        <a:spcAft>
                          <a:spcPts val="0"/>
                        </a:spcAft>
                        <a:buNone/>
                      </a:pPr>
                      <a:r>
                        <a:rPr lang="en-US" sz="800"/>
                        <a:t>3. Measure the deflection and check for any signs of permanent deformation.</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657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Rail Guide Adjustment Test: Test the ability of the sliding actuator</a:t>
                      </a:r>
                      <a:endParaRPr sz="1000"/>
                    </a:p>
                    <a:p>
                      <a:pPr marL="0" lvl="0" indent="0" algn="l" rtl="0">
                        <a:lnSpc>
                          <a:spcPct val="115000"/>
                        </a:lnSpc>
                        <a:spcBef>
                          <a:spcPts val="0"/>
                        </a:spcBef>
                        <a:spcAft>
                          <a:spcPts val="0"/>
                        </a:spcAft>
                        <a:buNone/>
                      </a:pPr>
                      <a:r>
                        <a:rPr lang="en-US" sz="1000"/>
                        <a:t>to adjust and lock securely in any position along the rail.</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Test rig with adjustable load</a:t>
                      </a:r>
                      <a:endParaRPr sz="1000"/>
                    </a:p>
                    <a:p>
                      <a:pPr marL="0" lvl="0" indent="0" algn="l" rtl="0">
                        <a:lnSpc>
                          <a:spcPct val="115000"/>
                        </a:lnSpc>
                        <a:spcBef>
                          <a:spcPts val="0"/>
                        </a:spcBef>
                        <a:spcAft>
                          <a:spcPts val="0"/>
                        </a:spcAft>
                        <a:buNone/>
                      </a:pPr>
                      <a:r>
                        <a:rPr lang="en-US" sz="1000"/>
                        <a:t>- Torque wrench</a:t>
                      </a:r>
                      <a:endParaRPr sz="1000"/>
                    </a:p>
                    <a:p>
                      <a:pPr marL="0" lvl="0" indent="0" algn="l" rtl="0">
                        <a:lnSpc>
                          <a:spcPct val="115000"/>
                        </a:lnSpc>
                        <a:spcBef>
                          <a:spcPts val="0"/>
                        </a:spcBef>
                        <a:spcAft>
                          <a:spcPts val="0"/>
                        </a:spcAft>
                        <a:buNone/>
                      </a:pPr>
                      <a:r>
                        <a:rPr lang="en-US" sz="1000"/>
                        <a:t>- Micrometer</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Install the sliding actuator on the rail guide.</a:t>
                      </a:r>
                      <a:endParaRPr sz="800"/>
                    </a:p>
                    <a:p>
                      <a:pPr marL="0" lvl="0" indent="0" algn="l" rtl="0">
                        <a:lnSpc>
                          <a:spcPct val="115000"/>
                        </a:lnSpc>
                        <a:spcBef>
                          <a:spcPts val="0"/>
                        </a:spcBef>
                        <a:spcAft>
                          <a:spcPts val="0"/>
                        </a:spcAft>
                        <a:buNone/>
                      </a:pPr>
                      <a:r>
                        <a:rPr lang="en-US" sz="800"/>
                        <a:t>2. Apply a load simulating the payload.</a:t>
                      </a:r>
                      <a:endParaRPr sz="800"/>
                    </a:p>
                    <a:p>
                      <a:pPr marL="0" lvl="0" indent="0" algn="l" rtl="0">
                        <a:lnSpc>
                          <a:spcPct val="115000"/>
                        </a:lnSpc>
                        <a:spcBef>
                          <a:spcPts val="0"/>
                        </a:spcBef>
                        <a:spcAft>
                          <a:spcPts val="0"/>
                        </a:spcAft>
                        <a:buNone/>
                      </a:pPr>
                      <a:r>
                        <a:rPr lang="en-US" sz="800"/>
                        <a:t>3. Adjust the actuator position and verify that it locks securely without slipping.</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16575">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Tensile Strength Test: Test the bolts to determine their tensile</a:t>
                      </a:r>
                      <a:endParaRPr sz="1000"/>
                    </a:p>
                    <a:p>
                      <a:pPr marL="0" lvl="0" indent="0" algn="l" rtl="0">
                        <a:lnSpc>
                          <a:spcPct val="115000"/>
                        </a:lnSpc>
                        <a:spcBef>
                          <a:spcPts val="0"/>
                        </a:spcBef>
                        <a:spcAft>
                          <a:spcPts val="0"/>
                        </a:spcAft>
                        <a:buNone/>
                      </a:pPr>
                      <a:r>
                        <a:rPr lang="en-US" sz="1000"/>
                        <a:t>strength, ensuring they meet or exceed the specified minimum</a:t>
                      </a:r>
                      <a:endParaRPr sz="1000"/>
                    </a:p>
                    <a:p>
                      <a:pPr marL="0" lvl="0" indent="0" algn="l" rtl="0">
                        <a:lnSpc>
                          <a:spcPct val="115000"/>
                        </a:lnSpc>
                        <a:spcBef>
                          <a:spcPts val="0"/>
                        </a:spcBef>
                        <a:spcAft>
                          <a:spcPts val="0"/>
                        </a:spcAft>
                        <a:buNone/>
                      </a:pPr>
                      <a:r>
                        <a:rPr lang="en-US" sz="1000"/>
                        <a:t>tensile strength.</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Tensile testing machine</a:t>
                      </a:r>
                      <a:endParaRPr sz="1000"/>
                    </a:p>
                    <a:p>
                      <a:pPr marL="0" lvl="0" indent="0" algn="l" rtl="0">
                        <a:lnSpc>
                          <a:spcPct val="115000"/>
                        </a:lnSpc>
                        <a:spcBef>
                          <a:spcPts val="0"/>
                        </a:spcBef>
                        <a:spcAft>
                          <a:spcPts val="0"/>
                        </a:spcAft>
                        <a:buNone/>
                      </a:pPr>
                      <a:r>
                        <a:rPr lang="en-US" sz="1000"/>
                        <a:t>- Grips suitable for the bolt size</a:t>
                      </a:r>
                      <a:endParaRPr sz="1000"/>
                    </a:p>
                    <a:p>
                      <a:pPr marL="0" lvl="0" indent="0" algn="l" rtl="0">
                        <a:lnSpc>
                          <a:spcPct val="115000"/>
                        </a:lnSpc>
                        <a:spcBef>
                          <a:spcPts val="0"/>
                        </a:spcBef>
                        <a:spcAft>
                          <a:spcPts val="0"/>
                        </a:spcAft>
                        <a:buNone/>
                      </a:pPr>
                      <a:r>
                        <a:rPr lang="en-US" sz="1000"/>
                        <a:t>- Load cells</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Install the bolts in the tensile testing machine.</a:t>
                      </a:r>
                      <a:endParaRPr sz="800"/>
                    </a:p>
                    <a:p>
                      <a:pPr marL="0" lvl="0" indent="0" algn="l" rtl="0">
                        <a:lnSpc>
                          <a:spcPct val="115000"/>
                        </a:lnSpc>
                        <a:spcBef>
                          <a:spcPts val="0"/>
                        </a:spcBef>
                        <a:spcAft>
                          <a:spcPts val="0"/>
                        </a:spcAft>
                        <a:buNone/>
                      </a:pPr>
                      <a:r>
                        <a:rPr lang="en-US" sz="800"/>
                        <a:t>2. Apply tensile load gradually until the bolt fails.</a:t>
                      </a:r>
                      <a:endParaRPr sz="800"/>
                    </a:p>
                    <a:p>
                      <a:pPr marL="0" lvl="0" indent="0" algn="l" rtl="0">
                        <a:lnSpc>
                          <a:spcPct val="115000"/>
                        </a:lnSpc>
                        <a:spcBef>
                          <a:spcPts val="0"/>
                        </a:spcBef>
                        <a:spcAft>
                          <a:spcPts val="0"/>
                        </a:spcAft>
                        <a:buNone/>
                      </a:pPr>
                      <a:r>
                        <a:rPr lang="en-US" sz="800"/>
                        <a:t>3. Record the maximum load and compare it to the specified tensile strength.</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67450">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Shear Strength Test: Apply shear force to the bolts to verify they</a:t>
                      </a:r>
                      <a:endParaRPr sz="1000"/>
                    </a:p>
                    <a:p>
                      <a:pPr marL="0" lvl="0" indent="0" algn="l" rtl="0">
                        <a:lnSpc>
                          <a:spcPct val="115000"/>
                        </a:lnSpc>
                        <a:spcBef>
                          <a:spcPts val="0"/>
                        </a:spcBef>
                        <a:spcAft>
                          <a:spcPts val="0"/>
                        </a:spcAft>
                        <a:buNone/>
                      </a:pPr>
                      <a:r>
                        <a:rPr lang="en-US" sz="1000"/>
                        <a:t>can resist the specified shear loads without failure.</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Shear testing fixture</a:t>
                      </a:r>
                      <a:endParaRPr sz="1000"/>
                    </a:p>
                    <a:p>
                      <a:pPr marL="0" lvl="0" indent="0" algn="l" rtl="0">
                        <a:lnSpc>
                          <a:spcPct val="115000"/>
                        </a:lnSpc>
                        <a:spcBef>
                          <a:spcPts val="0"/>
                        </a:spcBef>
                        <a:spcAft>
                          <a:spcPts val="0"/>
                        </a:spcAft>
                        <a:buNone/>
                      </a:pPr>
                      <a:r>
                        <a:rPr lang="en-US" sz="1000"/>
                        <a:t>- Hydraulic press</a:t>
                      </a:r>
                      <a:endParaRPr sz="1000"/>
                    </a:p>
                    <a:p>
                      <a:pPr marL="0" lvl="0" indent="0" algn="l" rtl="0">
                        <a:lnSpc>
                          <a:spcPct val="115000"/>
                        </a:lnSpc>
                        <a:spcBef>
                          <a:spcPts val="0"/>
                        </a:spcBef>
                        <a:spcAft>
                          <a:spcPts val="0"/>
                        </a:spcAft>
                        <a:buNone/>
                      </a:pPr>
                      <a:r>
                        <a:rPr lang="en-US" sz="1000"/>
                        <a:t>- Load cells</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Secure the bolts in the shear testing fixture.</a:t>
                      </a:r>
                      <a:endParaRPr sz="800"/>
                    </a:p>
                    <a:p>
                      <a:pPr marL="0" lvl="0" indent="0" algn="l" rtl="0">
                        <a:lnSpc>
                          <a:spcPct val="115000"/>
                        </a:lnSpc>
                        <a:spcBef>
                          <a:spcPts val="0"/>
                        </a:spcBef>
                        <a:spcAft>
                          <a:spcPts val="0"/>
                        </a:spcAft>
                        <a:buNone/>
                      </a:pPr>
                      <a:r>
                        <a:rPr lang="en-US" sz="800"/>
                        <a:t>2. Apply a controlled shear force using the hydraulic press.</a:t>
                      </a:r>
                      <a:endParaRPr sz="800"/>
                    </a:p>
                    <a:p>
                      <a:pPr marL="0" lvl="0" indent="0" algn="l" rtl="0">
                        <a:lnSpc>
                          <a:spcPct val="115000"/>
                        </a:lnSpc>
                        <a:spcBef>
                          <a:spcPts val="0"/>
                        </a:spcBef>
                        <a:spcAft>
                          <a:spcPts val="0"/>
                        </a:spcAft>
                        <a:buNone/>
                      </a:pPr>
                      <a:r>
                        <a:rPr lang="en-US" sz="800"/>
                        <a:t>3. Measure the force required to cause failure and compare it to the specified shear strength.</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96700">
                <a:tc vMerge="1">
                  <a:txBody>
                    <a:bodyPr/>
                    <a:lstStyle/>
                    <a:p>
                      <a:endParaRPr lang="en-US"/>
                    </a:p>
                  </a:txBody>
                  <a:tcPr/>
                </a:tc>
                <a:tc>
                  <a:txBody>
                    <a:bodyPr/>
                    <a:lstStyle/>
                    <a:p>
                      <a:pPr marL="0" lvl="0" indent="0" algn="l" rtl="0">
                        <a:lnSpc>
                          <a:spcPct val="115000"/>
                        </a:lnSpc>
                        <a:spcBef>
                          <a:spcPts val="0"/>
                        </a:spcBef>
                        <a:spcAft>
                          <a:spcPts val="0"/>
                        </a:spcAft>
                        <a:buNone/>
                      </a:pPr>
                      <a:r>
                        <a:rPr lang="en-US" sz="1000"/>
                        <a:t>Humidity Corrosion Test: Expose the bolts to high humidity (up to</a:t>
                      </a:r>
                      <a:endParaRPr sz="1000"/>
                    </a:p>
                    <a:p>
                      <a:pPr marL="0" lvl="0" indent="0" algn="l" rtl="0">
                        <a:lnSpc>
                          <a:spcPct val="115000"/>
                        </a:lnSpc>
                        <a:spcBef>
                          <a:spcPts val="0"/>
                        </a:spcBef>
                        <a:spcAft>
                          <a:spcPts val="0"/>
                        </a:spcAft>
                        <a:buNone/>
                      </a:pPr>
                      <a:r>
                        <a:rPr lang="en-US" sz="1000"/>
                        <a:t>95%) to verify they resist corrosion and maintain structural integrity.</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Humidity chamber</a:t>
                      </a:r>
                      <a:endParaRPr sz="1000"/>
                    </a:p>
                    <a:p>
                      <a:pPr marL="0" lvl="0" indent="0" algn="l" rtl="0">
                        <a:lnSpc>
                          <a:spcPct val="115000"/>
                        </a:lnSpc>
                        <a:spcBef>
                          <a:spcPts val="0"/>
                        </a:spcBef>
                        <a:spcAft>
                          <a:spcPts val="0"/>
                        </a:spcAft>
                        <a:buNone/>
                      </a:pPr>
                      <a:r>
                        <a:rPr lang="en-US" sz="1000"/>
                        <a:t>- Corrosion assessment tools</a:t>
                      </a:r>
                      <a:endParaRPr sz="1000"/>
                    </a:p>
                    <a:p>
                      <a:pPr marL="0" lvl="0" indent="0" algn="l" rtl="0">
                        <a:lnSpc>
                          <a:spcPct val="115000"/>
                        </a:lnSpc>
                        <a:spcBef>
                          <a:spcPts val="0"/>
                        </a:spcBef>
                        <a:spcAft>
                          <a:spcPts val="0"/>
                        </a:spcAft>
                        <a:buNone/>
                      </a:pPr>
                      <a:r>
                        <a:rPr lang="en-US" sz="1000"/>
                        <a:t>(e.g., visual inspection, coating thickness gauge)</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Place the bolts in the humidity chamber.</a:t>
                      </a:r>
                      <a:endParaRPr sz="800"/>
                    </a:p>
                    <a:p>
                      <a:pPr marL="0" lvl="0" indent="0" algn="l" rtl="0">
                        <a:lnSpc>
                          <a:spcPct val="115000"/>
                        </a:lnSpc>
                        <a:spcBef>
                          <a:spcPts val="0"/>
                        </a:spcBef>
                        <a:spcAft>
                          <a:spcPts val="0"/>
                        </a:spcAft>
                        <a:buNone/>
                      </a:pPr>
                      <a:r>
                        <a:rPr lang="en-US" sz="800"/>
                        <a:t>2. Set the chamber to 95% relative humidity and maintain the specified temperature.</a:t>
                      </a:r>
                      <a:endParaRPr sz="800"/>
                    </a:p>
                    <a:p>
                      <a:pPr marL="0" lvl="0" indent="0" algn="l" rtl="0">
                        <a:lnSpc>
                          <a:spcPct val="115000"/>
                        </a:lnSpc>
                        <a:spcBef>
                          <a:spcPts val="0"/>
                        </a:spcBef>
                        <a:spcAft>
                          <a:spcPts val="0"/>
                        </a:spcAft>
                        <a:buNone/>
                      </a:pPr>
                      <a:r>
                        <a:rPr lang="en-US" sz="800"/>
                        <a:t>3. Inspect the bolts periodically for signs of corrosion and assess structural integrity.</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069200">
                <a:tc>
                  <a:txBody>
                    <a:bodyPr/>
                    <a:lstStyle/>
                    <a:p>
                      <a:pPr marL="0" lvl="0" indent="0" algn="ctr" rtl="0">
                        <a:lnSpc>
                          <a:spcPct val="115000"/>
                        </a:lnSpc>
                        <a:spcBef>
                          <a:spcPts val="0"/>
                        </a:spcBef>
                        <a:spcAft>
                          <a:spcPts val="0"/>
                        </a:spcAft>
                        <a:buNone/>
                      </a:pPr>
                      <a:r>
                        <a:rPr lang="en-US" sz="1000"/>
                        <a:t>Aerodynamic Characteristics</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Drag Test: The aerodynamics fairings must generate drag that is less</a:t>
                      </a:r>
                      <a:endParaRPr sz="1000"/>
                    </a:p>
                    <a:p>
                      <a:pPr marL="0" lvl="0" indent="0" algn="l" rtl="0">
                        <a:lnSpc>
                          <a:spcPct val="115000"/>
                        </a:lnSpc>
                        <a:spcBef>
                          <a:spcPts val="0"/>
                        </a:spcBef>
                        <a:spcAft>
                          <a:spcPts val="0"/>
                        </a:spcAft>
                        <a:buNone/>
                      </a:pPr>
                      <a:r>
                        <a:rPr lang="en-US" sz="1000"/>
                        <a:t>than 0.02% of the total drag produced by the aircraft.</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t>- Wind tunnel</a:t>
                      </a:r>
                      <a:endParaRPr sz="1000"/>
                    </a:p>
                    <a:p>
                      <a:pPr marL="0" lvl="0" indent="0" algn="l" rtl="0">
                        <a:lnSpc>
                          <a:spcPct val="115000"/>
                        </a:lnSpc>
                        <a:spcBef>
                          <a:spcPts val="0"/>
                        </a:spcBef>
                        <a:spcAft>
                          <a:spcPts val="0"/>
                        </a:spcAft>
                        <a:buNone/>
                      </a:pPr>
                      <a:r>
                        <a:rPr lang="en-US" sz="1000"/>
                        <a:t>- Force balance system</a:t>
                      </a:r>
                      <a:endParaRPr sz="1000"/>
                    </a:p>
                    <a:p>
                      <a:pPr marL="0" lvl="0" indent="0" algn="l" rtl="0">
                        <a:lnSpc>
                          <a:spcPct val="115000"/>
                        </a:lnSpc>
                        <a:spcBef>
                          <a:spcPts val="0"/>
                        </a:spcBef>
                        <a:spcAft>
                          <a:spcPts val="0"/>
                        </a:spcAft>
                        <a:buNone/>
                      </a:pPr>
                      <a:r>
                        <a:rPr lang="en-US" sz="1000"/>
                        <a:t>- Computational Fluid Dynamics (CFD) software</a:t>
                      </a:r>
                      <a:endParaRPr sz="10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800"/>
                        <a:t>1. Install the hardpoint system with fairings in the wind tunnel.</a:t>
                      </a:r>
                      <a:endParaRPr sz="800"/>
                    </a:p>
                    <a:p>
                      <a:pPr marL="0" lvl="0" indent="0" algn="l" rtl="0">
                        <a:lnSpc>
                          <a:spcPct val="115000"/>
                        </a:lnSpc>
                        <a:spcBef>
                          <a:spcPts val="0"/>
                        </a:spcBef>
                        <a:spcAft>
                          <a:spcPts val="0"/>
                        </a:spcAft>
                        <a:buNone/>
                      </a:pPr>
                      <a:r>
                        <a:rPr lang="en-US" sz="800"/>
                        <a:t>2. Measure the drag force using the force balance system.</a:t>
                      </a:r>
                      <a:endParaRPr sz="800"/>
                    </a:p>
                    <a:p>
                      <a:pPr marL="0" lvl="0" indent="0" algn="l" rtl="0">
                        <a:lnSpc>
                          <a:spcPct val="115000"/>
                        </a:lnSpc>
                        <a:spcBef>
                          <a:spcPts val="0"/>
                        </a:spcBef>
                        <a:spcAft>
                          <a:spcPts val="0"/>
                        </a:spcAft>
                        <a:buNone/>
                      </a:pPr>
                      <a:r>
                        <a:rPr lang="en-US" sz="800"/>
                        <a:t>3. Validate the results with CFD analysis to ensure the drag contribution is within specified limits.</a:t>
                      </a:r>
                      <a:endParaRPr sz="800"/>
                    </a:p>
                  </a:txBody>
                  <a:tcPr marL="28575" marR="28575" marT="19050" marB="19050" anchor="ctr">
                    <a:lnL w="14300" cap="flat" cmpd="sng">
                      <a:solidFill>
                        <a:srgbClr val="CCCCCC"/>
                      </a:solidFill>
                      <a:prstDash val="solid"/>
                      <a:round/>
                      <a:headEnd type="none" w="sm" len="sm"/>
                      <a:tailEnd type="none" w="sm" len="sm"/>
                    </a:lnL>
                    <a:lnR w="14300" cap="flat" cmpd="sng">
                      <a:solidFill>
                        <a:srgbClr val="CCCCCC"/>
                      </a:solidFill>
                      <a:prstDash val="solid"/>
                      <a:round/>
                      <a:headEnd type="none" w="sm" len="sm"/>
                      <a:tailEnd type="none" w="sm" len="sm"/>
                    </a:lnR>
                    <a:lnT w="14300" cap="flat" cmpd="sng">
                      <a:solidFill>
                        <a:srgbClr val="CCCCCC"/>
                      </a:solidFill>
                      <a:prstDash val="solid"/>
                      <a:round/>
                      <a:headEnd type="none" w="sm" len="sm"/>
                      <a:tailEnd type="none" w="sm" len="sm"/>
                    </a:lnT>
                    <a:lnB w="143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2"/>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Certification</a:t>
            </a:r>
            <a:endParaRPr/>
          </a:p>
        </p:txBody>
      </p:sp>
      <p:sp>
        <p:nvSpPr>
          <p:cNvPr id="663" name="Google Shape;663;p82"/>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76</a:t>
            </a:fld>
            <a:endParaRPr/>
          </a:p>
        </p:txBody>
      </p:sp>
      <p:sp>
        <p:nvSpPr>
          <p:cNvPr id="664" name="Google Shape;664;p82"/>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a:solidFill>
                  <a:schemeClr val="dk1"/>
                </a:solidFill>
              </a:rPr>
              <a:t>The approach taken for certifying the product is to adhere to the military environmental testing standards and Airworthiness Evaluation standards:</a:t>
            </a:r>
            <a:endParaRPr>
              <a:solidFill>
                <a:schemeClr val="dk1"/>
              </a:solidFill>
            </a:endParaRPr>
          </a:p>
          <a:p>
            <a:pPr marL="457200" lvl="0" indent="-355600" algn="l" rtl="0">
              <a:spcBef>
                <a:spcPts val="540"/>
              </a:spcBef>
              <a:spcAft>
                <a:spcPts val="0"/>
              </a:spcAft>
              <a:buClr>
                <a:schemeClr val="dk1"/>
              </a:buClr>
              <a:buSzPts val="2000"/>
              <a:buChar char="▪"/>
            </a:pPr>
            <a:r>
              <a:rPr lang="en-US">
                <a:solidFill>
                  <a:schemeClr val="dk1"/>
                </a:solidFill>
              </a:rPr>
              <a:t>MIL-STD-810:</a:t>
            </a:r>
            <a:endParaRPr>
              <a:solidFill>
                <a:schemeClr val="dk1"/>
              </a:solidFill>
            </a:endParaRPr>
          </a:p>
          <a:p>
            <a:pPr marL="914400" lvl="1" indent="-355600" algn="l" rtl="0">
              <a:spcBef>
                <a:spcPts val="0"/>
              </a:spcBef>
              <a:spcAft>
                <a:spcPts val="0"/>
              </a:spcAft>
              <a:buClr>
                <a:schemeClr val="dk1"/>
              </a:buClr>
              <a:buSzPts val="2000"/>
              <a:buChar char="-"/>
            </a:pPr>
            <a:r>
              <a:rPr lang="en-US" sz="2000">
                <a:solidFill>
                  <a:schemeClr val="dk1"/>
                </a:solidFill>
              </a:rPr>
              <a:t> Outline the environmental conditions that the hardpoint will be subjected to (e.g., temperature extremes, humidity, sand, and dust exposure).</a:t>
            </a:r>
            <a:endParaRPr sz="2000">
              <a:solidFill>
                <a:schemeClr val="dk1"/>
              </a:solidFill>
            </a:endParaRPr>
          </a:p>
          <a:p>
            <a:pPr marL="914400" lvl="0" indent="0" algn="l" rtl="0">
              <a:spcBef>
                <a:spcPts val="540"/>
              </a:spcBef>
              <a:spcAft>
                <a:spcPts val="0"/>
              </a:spcAft>
              <a:buNone/>
            </a:pPr>
            <a:endParaRPr>
              <a:solidFill>
                <a:schemeClr val="dk1"/>
              </a:solidFill>
            </a:endParaRPr>
          </a:p>
          <a:p>
            <a:pPr marL="457200" lvl="0" indent="-355600" algn="l" rtl="0">
              <a:spcBef>
                <a:spcPts val="540"/>
              </a:spcBef>
              <a:spcAft>
                <a:spcPts val="0"/>
              </a:spcAft>
              <a:buClr>
                <a:schemeClr val="dk1"/>
              </a:buClr>
              <a:buSzPts val="2000"/>
              <a:buChar char="▪"/>
            </a:pPr>
            <a:r>
              <a:rPr lang="en-US">
                <a:solidFill>
                  <a:schemeClr val="dk1"/>
                </a:solidFill>
              </a:rPr>
              <a:t>IMTAR(Indian Military Technical Airworthiness Requirements )</a:t>
            </a:r>
            <a:endParaRPr>
              <a:solidFill>
                <a:schemeClr val="dk1"/>
              </a:solidFill>
            </a:endParaRPr>
          </a:p>
          <a:p>
            <a:pPr marL="457200" lvl="0" indent="0" algn="l" rtl="0">
              <a:spcBef>
                <a:spcPts val="540"/>
              </a:spcBef>
              <a:spcAft>
                <a:spcPts val="0"/>
              </a:spcAft>
              <a:buNone/>
            </a:pPr>
            <a:endParaRPr>
              <a:solidFill>
                <a:schemeClr val="dk1"/>
              </a:solidFill>
            </a:endParaRPr>
          </a:p>
          <a:p>
            <a:pPr marL="457200" lvl="0" indent="-355600" algn="l" rtl="0">
              <a:spcBef>
                <a:spcPts val="540"/>
              </a:spcBef>
              <a:spcAft>
                <a:spcPts val="0"/>
              </a:spcAft>
              <a:buClr>
                <a:schemeClr val="dk1"/>
              </a:buClr>
              <a:buSzPts val="2000"/>
              <a:buChar char="▪"/>
            </a:pPr>
            <a:r>
              <a:rPr lang="en-US">
                <a:solidFill>
                  <a:schemeClr val="dk1"/>
                </a:solidFill>
              </a:rPr>
              <a:t>CEMILAC</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3"/>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Certification</a:t>
            </a:r>
            <a:endParaRPr/>
          </a:p>
        </p:txBody>
      </p:sp>
      <p:sp>
        <p:nvSpPr>
          <p:cNvPr id="671" name="Google Shape;671;p83"/>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77</a:t>
            </a:fld>
            <a:endParaRPr/>
          </a:p>
        </p:txBody>
      </p:sp>
      <p:sp>
        <p:nvSpPr>
          <p:cNvPr id="672" name="Google Shape;672;p83"/>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spcBef>
                <a:spcPts val="540"/>
              </a:spcBef>
              <a:spcAft>
                <a:spcPts val="0"/>
              </a:spcAft>
              <a:buNone/>
            </a:pPr>
            <a:r>
              <a:rPr lang="en-US" sz="1700"/>
              <a:t>Obtaining certification from the Indian Military Technical Standard (IMTAR) and the Centre for Military Airworthiness and Certification (CEMILAC) involves a detailed and rigorous process. This certification is essential for products used in Indian defense systems, especially for aerospace components. Here's an overview of the process:</a:t>
            </a:r>
            <a:endParaRPr sz="1700"/>
          </a:p>
          <a:p>
            <a:pPr marL="0" lvl="0" indent="0" algn="l" rtl="0">
              <a:lnSpc>
                <a:spcPct val="115000"/>
              </a:lnSpc>
              <a:spcBef>
                <a:spcPts val="1400"/>
              </a:spcBef>
              <a:spcAft>
                <a:spcPts val="0"/>
              </a:spcAft>
              <a:buClr>
                <a:schemeClr val="dk1"/>
              </a:buClr>
              <a:buSzPts val="1100"/>
              <a:buFont typeface="Arial"/>
              <a:buNone/>
            </a:pPr>
            <a:r>
              <a:rPr lang="en-US" sz="1700" b="1">
                <a:solidFill>
                  <a:schemeClr val="dk1"/>
                </a:solidFill>
              </a:rPr>
              <a:t>1. Initial Contact and Application:</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Identify the Need:</a:t>
            </a:r>
            <a:r>
              <a:rPr lang="en-US" sz="1700">
                <a:solidFill>
                  <a:schemeClr val="dk1"/>
                </a:solidFill>
              </a:rPr>
              <a:t> Determine that your product requires certification from CEMILAC/IMTAR. Usually, this is necessary if your product is intended for use in military aerospace applications.</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Submit an Application:</a:t>
            </a:r>
            <a:r>
              <a:rPr lang="en-US" sz="1700">
                <a:solidFill>
                  <a:schemeClr val="dk1"/>
                </a:solidFill>
              </a:rPr>
              <a:t> Prepare a formal application to CEMILAC, including detailed information about your product, its intended use, and its design specifications.</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Initial Meeting:</a:t>
            </a:r>
            <a:r>
              <a:rPr lang="en-US" sz="1700">
                <a:solidFill>
                  <a:schemeClr val="dk1"/>
                </a:solidFill>
              </a:rPr>
              <a:t> Arrange an initial meeting with CEMILAC to discuss your product and the certification requirements.</a:t>
            </a:r>
            <a:endParaRPr sz="1700">
              <a:solidFill>
                <a:schemeClr val="dk1"/>
              </a:solidFill>
            </a:endParaRPr>
          </a:p>
          <a:p>
            <a:pPr marL="0" lvl="0" indent="0" algn="l" rtl="0">
              <a:lnSpc>
                <a:spcPct val="115000"/>
              </a:lnSpc>
              <a:spcBef>
                <a:spcPts val="1400"/>
              </a:spcBef>
              <a:spcAft>
                <a:spcPts val="0"/>
              </a:spcAft>
              <a:buNone/>
            </a:pPr>
            <a:r>
              <a:rPr lang="en-US" sz="1700" b="1">
                <a:solidFill>
                  <a:schemeClr val="dk1"/>
                </a:solidFill>
              </a:rPr>
              <a:t>2. Documentation Submission:</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Technical Documentation:</a:t>
            </a:r>
            <a:r>
              <a:rPr lang="en-US" sz="1700">
                <a:solidFill>
                  <a:schemeClr val="dk1"/>
                </a:solidFill>
              </a:rPr>
              <a:t> Submit comprehensive technical documents, FMEA, FHA, including design data, analysis reports, material specifications, and any previous test data. This documentation should demonstrate that your product meets the necessary military standards. </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Quality Assurance Documents:</a:t>
            </a:r>
            <a:r>
              <a:rPr lang="en-US" sz="1700">
                <a:solidFill>
                  <a:schemeClr val="dk1"/>
                </a:solidFill>
              </a:rPr>
              <a:t> Provide evidence of your quality management system, such as ISO 9001 certification or equivalent.</a:t>
            </a:r>
            <a:endParaRPr sz="1700">
              <a:solidFill>
                <a:schemeClr val="dk1"/>
              </a:solidFill>
            </a:endParaRPr>
          </a:p>
          <a:p>
            <a:pPr marL="0" lvl="0" indent="0" algn="l" rtl="0">
              <a:spcBef>
                <a:spcPts val="1200"/>
              </a:spcBef>
              <a:spcAft>
                <a:spcPts val="100"/>
              </a:spcAft>
              <a:buNone/>
            </a:pPr>
            <a:endParaRPr sz="17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4"/>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Certification</a:t>
            </a:r>
            <a:endParaRPr/>
          </a:p>
        </p:txBody>
      </p:sp>
      <p:sp>
        <p:nvSpPr>
          <p:cNvPr id="679" name="Google Shape;679;p84"/>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78</a:t>
            </a:fld>
            <a:endParaRPr/>
          </a:p>
        </p:txBody>
      </p:sp>
      <p:sp>
        <p:nvSpPr>
          <p:cNvPr id="680" name="Google Shape;680;p84"/>
          <p:cNvSpPr txBox="1">
            <a:spLocks noGrp="1"/>
          </p:cNvSpPr>
          <p:nvPr>
            <p:ph type="body" idx="1"/>
          </p:nvPr>
        </p:nvSpPr>
        <p:spPr>
          <a:xfrm>
            <a:off x="457201" y="914400"/>
            <a:ext cx="11279100" cy="55038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700" b="1">
                <a:solidFill>
                  <a:schemeClr val="dk1"/>
                </a:solidFill>
              </a:rPr>
              <a:t>3. Design Review and Approval:</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Preliminary Design Review (PDR):</a:t>
            </a:r>
            <a:r>
              <a:rPr lang="en-US" sz="1700">
                <a:solidFill>
                  <a:schemeClr val="dk1"/>
                </a:solidFill>
              </a:rPr>
              <a:t> CEMILAC will conduct a preliminary review of your design to ensure it meets military requirements. Any deficiencies must be addressed.</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Critical Design Review (CDR):</a:t>
            </a:r>
            <a:r>
              <a:rPr lang="en-US" sz="1700">
                <a:solidFill>
                  <a:schemeClr val="dk1"/>
                </a:solidFill>
              </a:rPr>
              <a:t> A detailed review of the final design is conducted. All design aspects, including safety, performance, and reliability, are scrutinized.</a:t>
            </a:r>
            <a:endParaRPr sz="1700">
              <a:solidFill>
                <a:schemeClr val="dk1"/>
              </a:solidFill>
            </a:endParaRPr>
          </a:p>
          <a:p>
            <a:pPr marL="0" lvl="0" indent="0" algn="l" rtl="0">
              <a:lnSpc>
                <a:spcPct val="115000"/>
              </a:lnSpc>
              <a:spcBef>
                <a:spcPts val="1400"/>
              </a:spcBef>
              <a:spcAft>
                <a:spcPts val="0"/>
              </a:spcAft>
              <a:buNone/>
            </a:pPr>
            <a:r>
              <a:rPr lang="en-US" sz="1700" b="1">
                <a:solidFill>
                  <a:schemeClr val="dk1"/>
                </a:solidFill>
              </a:rPr>
              <a:t>4. Prototype Development and Testing:</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Prototype Manufacturing:</a:t>
            </a:r>
            <a:r>
              <a:rPr lang="en-US" sz="1700">
                <a:solidFill>
                  <a:schemeClr val="dk1"/>
                </a:solidFill>
              </a:rPr>
              <a:t> Develop a prototype of your product based on the approved design.</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Testing:</a:t>
            </a:r>
            <a:r>
              <a:rPr lang="en-US" sz="1700">
                <a:solidFill>
                  <a:schemeClr val="dk1"/>
                </a:solidFill>
              </a:rPr>
              <a:t> Conduct extensive testing, including environmental, structural, and functional tests. This might include laboratory testing, simulation, and field trials. The tests must conform to CEMILAC standards and protocols.</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Test Data Submission:</a:t>
            </a:r>
            <a:r>
              <a:rPr lang="en-US" sz="1700">
                <a:solidFill>
                  <a:schemeClr val="dk1"/>
                </a:solidFill>
              </a:rPr>
              <a:t> Submit detailed test reports to CEMILAC, demonstrating that your product meets all the required specifications.</a:t>
            </a:r>
            <a:endParaRPr sz="1700">
              <a:solidFill>
                <a:schemeClr val="dk1"/>
              </a:solidFill>
            </a:endParaRPr>
          </a:p>
          <a:p>
            <a:pPr marL="0" lvl="0" indent="0" algn="l" rtl="0">
              <a:lnSpc>
                <a:spcPct val="115000"/>
              </a:lnSpc>
              <a:spcBef>
                <a:spcPts val="1400"/>
              </a:spcBef>
              <a:spcAft>
                <a:spcPts val="0"/>
              </a:spcAft>
              <a:buNone/>
            </a:pPr>
            <a:r>
              <a:rPr lang="en-US" sz="1700" b="1">
                <a:solidFill>
                  <a:schemeClr val="dk1"/>
                </a:solidFill>
              </a:rPr>
              <a:t>5. Compliance Verification:</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On-Site Inspections:</a:t>
            </a:r>
            <a:r>
              <a:rPr lang="en-US" sz="1700">
                <a:solidFill>
                  <a:schemeClr val="dk1"/>
                </a:solidFill>
              </a:rPr>
              <a:t> CEMILAC officials may conduct on-site inspections of your manufacturing facility to verify compliance with military standards.</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Review of Test Results:</a:t>
            </a:r>
            <a:r>
              <a:rPr lang="en-US" sz="1700">
                <a:solidFill>
                  <a:schemeClr val="dk1"/>
                </a:solidFill>
              </a:rPr>
              <a:t> CEMILAC will review all test data and documentation. If the product passes all tests, it will be deemed compliant.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5"/>
          <p:cNvSpPr txBox="1">
            <a:spLocks noGrp="1"/>
          </p:cNvSpPr>
          <p:nvPr>
            <p:ph type="title"/>
          </p:nvPr>
        </p:nvSpPr>
        <p:spPr>
          <a:xfrm>
            <a:off x="465229" y="179181"/>
            <a:ext cx="11279100" cy="64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Certification</a:t>
            </a:r>
            <a:endParaRPr/>
          </a:p>
        </p:txBody>
      </p:sp>
      <p:sp>
        <p:nvSpPr>
          <p:cNvPr id="687" name="Google Shape;687;p85"/>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79</a:t>
            </a:fld>
            <a:endParaRPr/>
          </a:p>
        </p:txBody>
      </p:sp>
      <p:sp>
        <p:nvSpPr>
          <p:cNvPr id="688" name="Google Shape;688;p85"/>
          <p:cNvSpPr txBox="1">
            <a:spLocks noGrp="1"/>
          </p:cNvSpPr>
          <p:nvPr>
            <p:ph type="body" idx="1"/>
          </p:nvPr>
        </p:nvSpPr>
        <p:spPr>
          <a:xfrm>
            <a:off x="456451" y="819375"/>
            <a:ext cx="11279100" cy="55038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US" sz="1700" b="1">
                <a:solidFill>
                  <a:schemeClr val="dk1"/>
                </a:solidFill>
              </a:rPr>
              <a:t>6. Certification Approval:</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Certification Audit:</a:t>
            </a:r>
            <a:r>
              <a:rPr lang="en-US" sz="1700">
                <a:solidFill>
                  <a:schemeClr val="dk1"/>
                </a:solidFill>
              </a:rPr>
              <a:t> A final audit may be conducted to ensure that all processes, documentation, and test results meet CEMILAC standards.</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Issue of Certificate:</a:t>
            </a:r>
            <a:r>
              <a:rPr lang="en-US" sz="1700">
                <a:solidFill>
                  <a:schemeClr val="dk1"/>
                </a:solidFill>
              </a:rPr>
              <a:t> Upon successful completion of all steps, CEMILAC will issue a certification for your product. This certificate confirms that your product is airworthy and meets military standards.</a:t>
            </a:r>
            <a:endParaRPr sz="1700"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700" b="1">
                <a:solidFill>
                  <a:schemeClr val="dk1"/>
                </a:solidFill>
              </a:rPr>
              <a:t>7. Post-Certification Monitoring:</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Continual Surveillance:</a:t>
            </a:r>
            <a:r>
              <a:rPr lang="en-US" sz="1700">
                <a:solidFill>
                  <a:schemeClr val="dk1"/>
                </a:solidFill>
              </a:rPr>
              <a:t> Even after certification, CEMILAC may conduct periodic reviews and audits to ensure ongoing compliance.</a:t>
            </a:r>
            <a:endParaRPr sz="1700">
              <a:solidFill>
                <a:schemeClr val="dk1"/>
              </a:solidFill>
            </a:endParaRPr>
          </a:p>
          <a:p>
            <a:pPr marL="457200" lvl="0" indent="-336550" algn="l" rtl="0">
              <a:lnSpc>
                <a:spcPct val="115000"/>
              </a:lnSpc>
              <a:spcBef>
                <a:spcPts val="0"/>
              </a:spcBef>
              <a:spcAft>
                <a:spcPts val="0"/>
              </a:spcAft>
              <a:buClr>
                <a:schemeClr val="dk1"/>
              </a:buClr>
              <a:buSzPts val="1700"/>
              <a:buFont typeface="Arial"/>
              <a:buChar char="●"/>
            </a:pPr>
            <a:r>
              <a:rPr lang="en-US" sz="1700" b="1">
                <a:solidFill>
                  <a:schemeClr val="dk1"/>
                </a:solidFill>
              </a:rPr>
              <a:t>Reporting Requirements:</a:t>
            </a:r>
            <a:r>
              <a:rPr lang="en-US" sz="1700">
                <a:solidFill>
                  <a:schemeClr val="dk1"/>
                </a:solidFill>
              </a:rPr>
              <a:t> You must maintain records and report any issues or modifications to the product that might affect its certification status.</a:t>
            </a:r>
            <a:endParaRPr sz="17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700" b="1">
                <a:solidFill>
                  <a:schemeClr val="dk1"/>
                </a:solidFill>
              </a:rPr>
              <a:t>8. Product Acceptance:</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Integration and Acceptance Testing:</a:t>
            </a:r>
            <a:r>
              <a:rPr lang="en-US" sz="1700">
                <a:solidFill>
                  <a:schemeClr val="dk1"/>
                </a:solidFill>
              </a:rPr>
              <a:t> The certified product will be integrated into the intended platform (e.g., UAV, missile) and undergo further acceptance testing by the end-user, typically the Indian Armed Forces.</a:t>
            </a:r>
            <a:endParaRPr sz="17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700" b="1">
                <a:solidFill>
                  <a:schemeClr val="dk1"/>
                </a:solidFill>
              </a:rPr>
              <a:t>9. Certification for Production:</a:t>
            </a:r>
            <a:endParaRPr sz="1700" b="1">
              <a:solidFill>
                <a:schemeClr val="dk1"/>
              </a:solidFill>
            </a:endParaRPr>
          </a:p>
          <a:p>
            <a:pPr marL="457200" lvl="0" indent="-336550" algn="l" rtl="0">
              <a:lnSpc>
                <a:spcPct val="115000"/>
              </a:lnSpc>
              <a:spcBef>
                <a:spcPts val="1200"/>
              </a:spcBef>
              <a:spcAft>
                <a:spcPts val="0"/>
              </a:spcAft>
              <a:buClr>
                <a:schemeClr val="dk1"/>
              </a:buClr>
              <a:buSzPts val="1700"/>
              <a:buFont typeface="Arial"/>
              <a:buChar char="●"/>
            </a:pPr>
            <a:r>
              <a:rPr lang="en-US" sz="1700" b="1">
                <a:solidFill>
                  <a:schemeClr val="dk1"/>
                </a:solidFill>
              </a:rPr>
              <a:t>Mass Production Certification:</a:t>
            </a:r>
            <a:r>
              <a:rPr lang="en-US" sz="1700">
                <a:solidFill>
                  <a:schemeClr val="dk1"/>
                </a:solidFill>
              </a:rPr>
              <a:t> If your product is to be mass-produced, a separate certification process for production may be required to ensure that all units meet the certified standards.</a:t>
            </a:r>
            <a:endParaRPr sz="1700">
              <a:solidFill>
                <a:schemeClr val="dk1"/>
              </a:solidFill>
            </a:endParaRPr>
          </a:p>
          <a:p>
            <a:pPr marL="0" lvl="0" indent="0" algn="l" rtl="0">
              <a:spcBef>
                <a:spcPts val="1200"/>
              </a:spcBef>
              <a:spcAft>
                <a:spcPts val="100"/>
              </a:spcAft>
              <a:buNone/>
            </a:pP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465229" y="179181"/>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Scope of Work</a:t>
            </a:r>
            <a:endParaRPr/>
          </a:p>
        </p:txBody>
      </p:sp>
      <p:sp>
        <p:nvSpPr>
          <p:cNvPr id="113" name="Google Shape;113;p14"/>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8</a:t>
            </a:fld>
            <a:endParaRPr sz="900" b="0" i="0" u="none" strike="noStrike" cap="none">
              <a:solidFill>
                <a:srgbClr val="4F4F4F"/>
              </a:solidFill>
              <a:latin typeface="Arial"/>
              <a:ea typeface="Arial"/>
              <a:cs typeface="Arial"/>
              <a:sym typeface="Arial"/>
            </a:endParaRPr>
          </a:p>
        </p:txBody>
      </p:sp>
      <p:sp>
        <p:nvSpPr>
          <p:cNvPr id="114" name="Google Shape;114;p14"/>
          <p:cNvSpPr txBox="1"/>
          <p:nvPr/>
        </p:nvSpPr>
        <p:spPr>
          <a:xfrm>
            <a:off x="392900" y="1053700"/>
            <a:ext cx="11279100" cy="52989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Char char="●"/>
            </a:pPr>
            <a:r>
              <a:rPr lang="en-US" sz="2300" b="1">
                <a:solidFill>
                  <a:schemeClr val="dk1"/>
                </a:solidFill>
              </a:rPr>
              <a:t>Design and integrate essential components</a:t>
            </a:r>
            <a:r>
              <a:rPr lang="en-US" sz="2300">
                <a:solidFill>
                  <a:schemeClr val="dk1"/>
                </a:solidFill>
              </a:rPr>
              <a:t> for the underwing payload hardpoint system.</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Implement lock and release mechanisms</a:t>
            </a:r>
            <a:r>
              <a:rPr lang="en-US" sz="2300">
                <a:solidFill>
                  <a:schemeClr val="dk1"/>
                </a:solidFill>
              </a:rPr>
              <a:t> for secure attachment and controlled deployment of the payload.</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Create an electrical interface</a:t>
            </a:r>
            <a:r>
              <a:rPr lang="en-US" sz="2300">
                <a:solidFill>
                  <a:schemeClr val="dk1"/>
                </a:solidFill>
              </a:rPr>
              <a:t> for connecting the hardpoint to the aircraft's power and control systems.</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Include aerodynamic fairings</a:t>
            </a:r>
            <a:r>
              <a:rPr lang="en-US" sz="2300">
                <a:solidFill>
                  <a:schemeClr val="dk1"/>
                </a:solidFill>
              </a:rPr>
              <a:t> to minimize drag.</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Develop mounting brackets</a:t>
            </a:r>
            <a:r>
              <a:rPr lang="en-US" sz="2300">
                <a:solidFill>
                  <a:schemeClr val="dk1"/>
                </a:solidFill>
              </a:rPr>
              <a:t> to secure the hardpoint to the aircraft.</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Design load-bearing mechanisms</a:t>
            </a:r>
            <a:r>
              <a:rPr lang="en-US" sz="2300">
                <a:solidFill>
                  <a:schemeClr val="dk1"/>
                </a:solidFill>
              </a:rPr>
              <a:t> to effectively distribute forces.</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Incorporate reliant systems</a:t>
            </a:r>
            <a:r>
              <a:rPr lang="en-US" sz="2300">
                <a:solidFill>
                  <a:schemeClr val="dk1"/>
                </a:solidFill>
              </a:rPr>
              <a:t> to ensure safety and reliability.</a:t>
            </a:r>
            <a:endParaRPr sz="2300">
              <a:solidFill>
                <a:schemeClr val="dk1"/>
              </a:solidFill>
            </a:endParaRPr>
          </a:p>
          <a:p>
            <a:pPr marL="457200" lvl="0" indent="-374650" algn="l" rtl="0">
              <a:spcBef>
                <a:spcPts val="0"/>
              </a:spcBef>
              <a:spcAft>
                <a:spcPts val="0"/>
              </a:spcAft>
              <a:buClr>
                <a:schemeClr val="dk1"/>
              </a:buClr>
              <a:buSzPts val="2300"/>
              <a:buChar char="●"/>
            </a:pPr>
            <a:r>
              <a:rPr lang="en-US" sz="2300" b="1">
                <a:solidFill>
                  <a:schemeClr val="dk1"/>
                </a:solidFill>
              </a:rPr>
              <a:t>Exclude the development of control software</a:t>
            </a:r>
            <a:r>
              <a:rPr lang="en-US" sz="2300">
                <a:solidFill>
                  <a:schemeClr val="dk1"/>
                </a:solidFill>
              </a:rPr>
              <a:t>, avionics data link bus, diagnostic systems, and ground support equipment from the project scope.</a:t>
            </a:r>
            <a:endParaRPr sz="2300">
              <a:solidFill>
                <a:schemeClr val="dk1"/>
              </a:solidFill>
            </a:endParaRPr>
          </a:p>
          <a:p>
            <a:pPr marL="0" lvl="0" indent="0" algn="l" rtl="0">
              <a:spcBef>
                <a:spcPts val="0"/>
              </a:spcBef>
              <a:spcAft>
                <a:spcPts val="0"/>
              </a:spcAft>
              <a:buNone/>
            </a:pPr>
            <a:endParaRPr sz="2000">
              <a:solidFill>
                <a:srgbClr val="3F3F3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6"/>
          <p:cNvSpPr txBox="1">
            <a:spLocks noGrp="1"/>
          </p:cNvSpPr>
          <p:nvPr>
            <p:ph type="sldNum" idx="12"/>
          </p:nvPr>
        </p:nvSpPr>
        <p:spPr>
          <a:xfrm>
            <a:off x="11271885" y="6577264"/>
            <a:ext cx="758100" cy="23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80</a:t>
            </a:fld>
            <a:endParaRPr/>
          </a:p>
        </p:txBody>
      </p:sp>
      <p:sp>
        <p:nvSpPr>
          <p:cNvPr id="695" name="Google Shape;695;p86"/>
          <p:cNvSpPr txBox="1">
            <a:spLocks noGrp="1"/>
          </p:cNvSpPr>
          <p:nvPr>
            <p:ph type="body" idx="1"/>
          </p:nvPr>
        </p:nvSpPr>
        <p:spPr>
          <a:xfrm>
            <a:off x="0" y="3106229"/>
            <a:ext cx="12192000" cy="715200"/>
          </a:xfrm>
          <a:prstGeom prst="rect">
            <a:avLst/>
          </a:prstGeom>
        </p:spPr>
        <p:txBody>
          <a:bodyPr spcFirstLastPara="1" wrap="square" lIns="91425" tIns="45700" rIns="91425" bIns="45700" anchor="t" anchorCtr="0">
            <a:noAutofit/>
          </a:bodyPr>
          <a:lstStyle/>
          <a:p>
            <a:pPr marL="0" lvl="0" indent="0" algn="ctr" rtl="0">
              <a:spcBef>
                <a:spcPts val="1200"/>
              </a:spcBef>
              <a:spcAft>
                <a:spcPts val="100"/>
              </a:spcAft>
              <a:buNone/>
            </a:pPr>
            <a:r>
              <a:rPr lang="en-US"/>
              <a:t>Q &amp; 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7"/>
          <p:cNvSpPr txBox="1"/>
          <p:nvPr/>
        </p:nvSpPr>
        <p:spPr>
          <a:xfrm>
            <a:off x="3374571" y="2431868"/>
            <a:ext cx="5442857" cy="199426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accent1"/>
              </a:buClr>
              <a:buSzPts val="4400"/>
              <a:buFont typeface="Arial"/>
              <a:buNone/>
            </a:pPr>
            <a:r>
              <a:rPr lang="en-US" sz="4400" b="1" i="0" u="none" strike="noStrike" cap="none">
                <a:solidFill>
                  <a:schemeClr val="accent1"/>
                </a:solidFill>
                <a:latin typeface="Arial"/>
                <a:ea typeface="Arial"/>
                <a:cs typeface="Arial"/>
                <a:sym typeface="Arial"/>
              </a:rPr>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456454" y="166706"/>
            <a:ext cx="11279100" cy="640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Technical Approach</a:t>
            </a:r>
            <a:endParaRPr/>
          </a:p>
        </p:txBody>
      </p:sp>
      <p:sp>
        <p:nvSpPr>
          <p:cNvPr id="120" name="Google Shape;120;p15"/>
          <p:cNvSpPr txBox="1">
            <a:spLocks noGrp="1"/>
          </p:cNvSpPr>
          <p:nvPr>
            <p:ph type="sldNum" idx="12"/>
          </p:nvPr>
        </p:nvSpPr>
        <p:spPr>
          <a:xfrm>
            <a:off x="11365230" y="6581606"/>
            <a:ext cx="758100" cy="23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4F4F"/>
              </a:buClr>
              <a:buSzPts val="900"/>
              <a:buFont typeface="Arial"/>
              <a:buNone/>
            </a:pPr>
            <a:fld id="{00000000-1234-1234-1234-123412341234}" type="slidenum">
              <a:rPr lang="en-US" sz="900" b="0" i="0" u="none" strike="noStrike" cap="none">
                <a:solidFill>
                  <a:srgbClr val="4F4F4F"/>
                </a:solidFill>
                <a:latin typeface="Arial"/>
                <a:ea typeface="Arial"/>
                <a:cs typeface="Arial"/>
                <a:sym typeface="Arial"/>
              </a:rPr>
              <a:t>9</a:t>
            </a:fld>
            <a:endParaRPr sz="900" b="0" i="0" u="none" strike="noStrike" cap="none">
              <a:solidFill>
                <a:srgbClr val="4F4F4F"/>
              </a:solidFill>
              <a:latin typeface="Arial"/>
              <a:ea typeface="Arial"/>
              <a:cs typeface="Arial"/>
              <a:sym typeface="Arial"/>
            </a:endParaRPr>
          </a:p>
        </p:txBody>
      </p:sp>
      <p:sp>
        <p:nvSpPr>
          <p:cNvPr id="121" name="Google Shape;121;p15"/>
          <p:cNvSpPr txBox="1"/>
          <p:nvPr/>
        </p:nvSpPr>
        <p:spPr>
          <a:xfrm>
            <a:off x="410775" y="964400"/>
            <a:ext cx="11279100" cy="54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rPr>
              <a:t>Our technical approach ensures a robust, flexible, and responsive underwing payload hardpoint system, enhancing versatility, structural integrity, and aerodynamic performance while incorporating advanced fail-safe mechanisms for reliability.</a:t>
            </a:r>
            <a:endParaRPr sz="2000">
              <a:solidFill>
                <a:srgbClr val="3F3F3F"/>
              </a:solidFill>
            </a:endParaRPr>
          </a:p>
          <a:p>
            <a:pPr marL="0" lvl="0" indent="0" algn="l" rtl="0">
              <a:spcBef>
                <a:spcPts val="0"/>
              </a:spcBef>
              <a:spcAft>
                <a:spcPts val="0"/>
              </a:spcAft>
              <a:buNone/>
            </a:pPr>
            <a:endParaRPr sz="2000">
              <a:solidFill>
                <a:srgbClr val="3F3F3F"/>
              </a:solidFill>
            </a:endParaRPr>
          </a:p>
          <a:p>
            <a:pPr marL="0" lvl="0" indent="0" algn="l" rtl="0">
              <a:spcBef>
                <a:spcPts val="0"/>
              </a:spcBef>
              <a:spcAft>
                <a:spcPts val="0"/>
              </a:spcAft>
              <a:buNone/>
            </a:pPr>
            <a:endParaRPr sz="2000">
              <a:solidFill>
                <a:srgbClr val="3F3F3F"/>
              </a:solidFill>
            </a:endParaRPr>
          </a:p>
        </p:txBody>
      </p:sp>
      <p:sp>
        <p:nvSpPr>
          <p:cNvPr id="122" name="Google Shape;122;p15"/>
          <p:cNvSpPr txBox="1"/>
          <p:nvPr/>
        </p:nvSpPr>
        <p:spPr>
          <a:xfrm>
            <a:off x="446475" y="2143125"/>
            <a:ext cx="6679500" cy="4281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Char char="●"/>
            </a:pPr>
            <a:r>
              <a:rPr lang="en-US" sz="2100" b="1">
                <a:solidFill>
                  <a:schemeClr val="dk1"/>
                </a:solidFill>
              </a:rPr>
              <a:t>Pylon Interface</a:t>
            </a:r>
            <a:r>
              <a:rPr lang="en-US" sz="2100">
                <a:solidFill>
                  <a:schemeClr val="dk1"/>
                </a:solidFill>
              </a:rPr>
              <a:t>: Utilizes an aerodynamically shaped pylon to interface with the wing, ensuring smooth airflow and maintaining structural integrity.</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Main Structural Member</a:t>
            </a:r>
            <a:r>
              <a:rPr lang="en-US" sz="2100">
                <a:solidFill>
                  <a:schemeClr val="dk1"/>
                </a:solidFill>
              </a:rPr>
              <a:t>: Employs a central longitudinal structural member to provide stability and strength, serving as the backbone of the hardpoint system.</a:t>
            </a:r>
            <a:endParaRPr sz="2100">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Latching Actuators</a:t>
            </a:r>
            <a:r>
              <a:rPr lang="en-US" sz="2100">
                <a:solidFill>
                  <a:schemeClr val="dk1"/>
                </a:solidFill>
              </a:rPr>
              <a:t>: Positions multiple latching linear actuators longitudinally along the wing chord for fast response and secure payload locking.</a:t>
            </a:r>
            <a:endParaRPr sz="2000">
              <a:solidFill>
                <a:srgbClr val="3F3F3F"/>
              </a:solidFill>
            </a:endParaRPr>
          </a:p>
        </p:txBody>
      </p:sp>
      <p:pic>
        <p:nvPicPr>
          <p:cNvPr id="123" name="Google Shape;123;p15"/>
          <p:cNvPicPr preferRelativeResize="0"/>
          <p:nvPr/>
        </p:nvPicPr>
        <p:blipFill>
          <a:blip r:embed="rId3">
            <a:alphaModFix/>
          </a:blip>
          <a:stretch>
            <a:fillRect/>
          </a:stretch>
        </p:blipFill>
        <p:spPr>
          <a:xfrm>
            <a:off x="7341500" y="1755050"/>
            <a:ext cx="4170125" cy="4170125"/>
          </a:xfrm>
          <a:prstGeom prst="rect">
            <a:avLst/>
          </a:prstGeom>
          <a:noFill/>
          <a:ln>
            <a:noFill/>
          </a:ln>
        </p:spPr>
      </p:pic>
      <p:sp>
        <p:nvSpPr>
          <p:cNvPr id="124" name="Google Shape;124;p15"/>
          <p:cNvSpPr txBox="1"/>
          <p:nvPr/>
        </p:nvSpPr>
        <p:spPr>
          <a:xfrm>
            <a:off x="7318475" y="5995850"/>
            <a:ext cx="4222500" cy="42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rgbClr val="3F3F3F"/>
                </a:solidFill>
              </a:rPr>
              <a:t>Fig: Context Diagram</a:t>
            </a:r>
            <a:endParaRPr sz="1600" dirty="0">
              <a:solidFill>
                <a:srgbClr val="3F3F3F"/>
              </a:solidFill>
            </a:endParaRPr>
          </a:p>
        </p:txBody>
      </p:sp>
    </p:spTree>
  </p:cSld>
  <p:clrMapOvr>
    <a:masterClrMapping/>
  </p:clrMapOvr>
</p:sld>
</file>

<file path=ppt/theme/theme1.xml><?xml version="1.0" encoding="utf-8"?>
<a:theme xmlns:a="http://schemas.openxmlformats.org/drawingml/2006/main" name="3_Master Template - PROPRIETARY">
  <a:themeElements>
    <a:clrScheme name="Custom 1">
      <a:dk1>
        <a:srgbClr val="000000"/>
      </a:dk1>
      <a:lt1>
        <a:srgbClr val="FFFFFF"/>
      </a:lt1>
      <a:dk2>
        <a:srgbClr val="EAF3FB"/>
      </a:dk2>
      <a:lt2>
        <a:srgbClr val="EEEEEE"/>
      </a:lt2>
      <a:accent1>
        <a:srgbClr val="0039A6"/>
      </a:accent1>
      <a:accent2>
        <a:srgbClr val="6A6A6A"/>
      </a:accent2>
      <a:accent3>
        <a:srgbClr val="0096DB"/>
      </a:accent3>
      <a:accent4>
        <a:srgbClr val="97C5EB"/>
      </a:accent4>
      <a:accent5>
        <a:srgbClr val="C00000"/>
      </a:accent5>
      <a:accent6>
        <a:srgbClr val="77B800"/>
      </a:accent6>
      <a:hlink>
        <a:srgbClr val="0039A6"/>
      </a:hlink>
      <a:folHlink>
        <a:srgbClr val="6269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9369</Words>
  <Application>Microsoft Office PowerPoint</Application>
  <PresentationFormat>Widescreen</PresentationFormat>
  <Paragraphs>2051</Paragraphs>
  <Slides>81</Slides>
  <Notes>81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Noto Sans Symbols</vt:lpstr>
      <vt:lpstr>Arial</vt:lpstr>
      <vt:lpstr>Calibri</vt:lpstr>
      <vt:lpstr>Lexend</vt:lpstr>
      <vt:lpstr>Times New Roman</vt:lpstr>
      <vt:lpstr>3_Master Template - PROPRIETARY</vt:lpstr>
      <vt:lpstr>    </vt:lpstr>
      <vt:lpstr>Project Stakeholders</vt:lpstr>
      <vt:lpstr>PowerPoint Presentation</vt:lpstr>
      <vt:lpstr>Project Objective</vt:lpstr>
      <vt:lpstr>Project Objective</vt:lpstr>
      <vt:lpstr>Project Objective</vt:lpstr>
      <vt:lpstr>Project Objective</vt:lpstr>
      <vt:lpstr>Scope of Work</vt:lpstr>
      <vt:lpstr>Technical Approach</vt:lpstr>
      <vt:lpstr>Technical Approach</vt:lpstr>
      <vt:lpstr>UAV Operator Interface Architecture</vt:lpstr>
      <vt:lpstr>Assumptions &amp; Constraints</vt:lpstr>
      <vt:lpstr>PowerPoint Presentation</vt:lpstr>
      <vt:lpstr>Compliance Matrix (Tier-1)</vt:lpstr>
      <vt:lpstr>Compliance Matrix (Tier-2, 1/3)</vt:lpstr>
      <vt:lpstr>Compliance Matrix (Tier-2, 2/3)</vt:lpstr>
      <vt:lpstr>Compliance Matrix (Tier-2, 3/3)</vt:lpstr>
      <vt:lpstr>Compliance Matrix (Tier-3, 1/3)</vt:lpstr>
      <vt:lpstr>Compliance Matrix (Tier-3, 2/3)</vt:lpstr>
      <vt:lpstr>Compliance Matrix (Tier-3, 3/3)</vt:lpstr>
      <vt:lpstr>Example of Traceability &amp; Rationale from Tier-1 to Tier-2 to Tier-3 Requirements</vt:lpstr>
      <vt:lpstr>Failure Modes and Effects Analysis (FMEA), (1/2)</vt:lpstr>
      <vt:lpstr>Failure Modes and Effects Analysis (FMEA), (2/2) </vt:lpstr>
      <vt:lpstr>Fault Tree Analysis</vt:lpstr>
      <vt:lpstr>PowerPoint Presentation</vt:lpstr>
      <vt:lpstr>Milestone Description</vt:lpstr>
      <vt:lpstr>PowerPoint Presentation</vt:lpstr>
      <vt:lpstr>Design Overview</vt:lpstr>
      <vt:lpstr>Design Overview</vt:lpstr>
      <vt:lpstr>Design Overview</vt:lpstr>
      <vt:lpstr>Design Overview - Bill of Materials</vt:lpstr>
      <vt:lpstr>Design Overview - Main Structural Member</vt:lpstr>
      <vt:lpstr>Design Overview - Latching Actuator (COTS Component)</vt:lpstr>
      <vt:lpstr>Design Overview - Latch Couple</vt:lpstr>
      <vt:lpstr>Design Overview - Latching Actuator Assembly</vt:lpstr>
      <vt:lpstr>Design Overview - Proximity Sensor Mount</vt:lpstr>
      <vt:lpstr>Design Overview - 8D8 Connector</vt:lpstr>
      <vt:lpstr>Design Overview - Plunger</vt:lpstr>
      <vt:lpstr>Design Overview - Rail Guide</vt:lpstr>
      <vt:lpstr>Design Overview</vt:lpstr>
      <vt:lpstr>Production (1/3)</vt:lpstr>
      <vt:lpstr>Production (2/3)</vt:lpstr>
      <vt:lpstr>Production (3/3)</vt:lpstr>
      <vt:lpstr>Assembly (1/2)</vt:lpstr>
      <vt:lpstr>Assembly (2/2)</vt:lpstr>
      <vt:lpstr>PowerPoint Presentation</vt:lpstr>
      <vt:lpstr>Stress Analysis </vt:lpstr>
      <vt:lpstr>Main Structure Member </vt:lpstr>
      <vt:lpstr>Main Structure Member </vt:lpstr>
      <vt:lpstr>Axial Loading</vt:lpstr>
      <vt:lpstr>External Thread Shear</vt:lpstr>
      <vt:lpstr>Rail Assembly </vt:lpstr>
      <vt:lpstr>Rail Assembly  </vt:lpstr>
      <vt:lpstr>Latch arm</vt:lpstr>
      <vt:lpstr>Latch Arm </vt:lpstr>
      <vt:lpstr>Drag Calculation </vt:lpstr>
      <vt:lpstr>PowerPoint Presentation</vt:lpstr>
      <vt:lpstr>Verification, Tier-1 (1/2)</vt:lpstr>
      <vt:lpstr>Verification, Tier-2 (1/4)</vt:lpstr>
      <vt:lpstr>Verification, Tier-2 (2/4) </vt:lpstr>
      <vt:lpstr>Verification, Tier-2 (3/4)</vt:lpstr>
      <vt:lpstr>Verification, Tier-2 (4/4)</vt:lpstr>
      <vt:lpstr>Verification, Tier-3 (1/5)</vt:lpstr>
      <vt:lpstr>Verification, Tier-3 (2/5)</vt:lpstr>
      <vt:lpstr>Verification, Tier-3 (3/5)</vt:lpstr>
      <vt:lpstr>Verification, Tier-3 (4/5)</vt:lpstr>
      <vt:lpstr>Verification, Tier-3 (5/5)</vt:lpstr>
      <vt:lpstr>PowerPoint Presentation</vt:lpstr>
      <vt:lpstr>Qualification (1/5)</vt:lpstr>
      <vt:lpstr>Qualification (2/5)</vt:lpstr>
      <vt:lpstr>Qualification (3/5)</vt:lpstr>
      <vt:lpstr>Qualification (4/5)</vt:lpstr>
      <vt:lpstr>Qualification (5/5)</vt:lpstr>
      <vt:lpstr>Qualification Test list and procedure </vt:lpstr>
      <vt:lpstr>Qualification test and procedure</vt:lpstr>
      <vt:lpstr>Certification</vt:lpstr>
      <vt:lpstr>Certification</vt:lpstr>
      <vt:lpstr>Certification</vt:lpstr>
      <vt:lpstr>Certification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Jaggu</dc:creator>
  <cp:lastModifiedBy>Hydra 😁</cp:lastModifiedBy>
  <cp:revision>1</cp:revision>
  <dcterms:modified xsi:type="dcterms:W3CDTF">2024-11-03T14:43:27Z</dcterms:modified>
</cp:coreProperties>
</file>